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27"/>
  </p:notesMasterIdLst>
  <p:sldIdLst>
    <p:sldId id="334" r:id="rId7"/>
    <p:sldId id="423" r:id="rId8"/>
    <p:sldId id="1600" r:id="rId9"/>
    <p:sldId id="1607" r:id="rId10"/>
    <p:sldId id="1608" r:id="rId11"/>
    <p:sldId id="1609" r:id="rId12"/>
    <p:sldId id="1606" r:id="rId13"/>
    <p:sldId id="1601" r:id="rId14"/>
    <p:sldId id="1603" r:id="rId15"/>
    <p:sldId id="1612" r:id="rId16"/>
    <p:sldId id="1613" r:id="rId17"/>
    <p:sldId id="1614" r:id="rId18"/>
    <p:sldId id="1615" r:id="rId19"/>
    <p:sldId id="1604" r:id="rId20"/>
    <p:sldId id="1610" r:id="rId21"/>
    <p:sldId id="1616" r:id="rId22"/>
    <p:sldId id="1611" r:id="rId23"/>
    <p:sldId id="1621" r:id="rId24"/>
    <p:sldId id="1587" r:id="rId25"/>
    <p:sldId id="162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C000"/>
    <a:srgbClr val="D45B07"/>
    <a:srgbClr val="D92D6D"/>
    <a:srgbClr val="5129B2"/>
    <a:srgbClr val="E5353B"/>
    <a:srgbClr val="E6F2F8"/>
    <a:srgbClr val="CBCBCB"/>
    <a:srgbClr val="E7E7E7"/>
    <a:srgbClr val="496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17" autoAdjust="0"/>
    <p:restoredTop sz="44170" autoAdjust="0"/>
  </p:normalViewPr>
  <p:slideViewPr>
    <p:cSldViewPr snapToGrid="0" showGuides="1">
      <p:cViewPr varScale="1">
        <p:scale>
          <a:sx n="50" d="100"/>
          <a:sy n="50" d="100"/>
        </p:scale>
        <p:origin x="270" y="48"/>
      </p:cViewPr>
      <p:guideLst>
        <p:guide orient="horz" pos="2160"/>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m9-01 = “Module Introduction”</a:t>
            </a:r>
          </a:p>
          <a:p>
            <a:endParaRPr lang="en-US" dirty="0"/>
          </a:p>
          <a:p>
            <a:r>
              <a:rPr lang="en-US" dirty="0"/>
              <a:t>Hi friends, and welcome back!  I’m Amber Israelsen, and this is the AWS Certified Solutions Architect Associate course.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m9-04 </a:t>
            </a:r>
            <a:r>
              <a:rPr lang="en-US" sz="1200" b="1" dirty="0"/>
              <a:t>= “</a:t>
            </a:r>
            <a:r>
              <a:rPr lang="en-US" b="1" dirty="0"/>
              <a:t>AWS Application Migration Service Overview</a:t>
            </a:r>
            <a:r>
              <a:rPr lang="en-US" sz="1200" b="1" dirty="0"/>
              <a:t>”</a:t>
            </a:r>
            <a:endParaRPr lang="en-US" b="1" dirty="0"/>
          </a:p>
          <a:p>
            <a:endParaRPr lang="en-US" b="0" dirty="0"/>
          </a:p>
          <a:p>
            <a:r>
              <a:rPr lang="en-US" b="0" dirty="0"/>
              <a:t>Now let’s talk about lift-and-shift migrations, and the services available to help with that.</a:t>
            </a:r>
          </a:p>
          <a:p>
            <a:endParaRPr lang="en-US" b="0" dirty="0"/>
          </a:p>
          <a:p>
            <a:r>
              <a:rPr lang="en-US" b="0" dirty="0"/>
              <a:t>If you’re not familiar with the term lift-and-shift, it’s something like this.  You have (</a:t>
            </a:r>
            <a:r>
              <a:rPr lang="en-US" b="1" dirty="0"/>
              <a:t>click</a:t>
            </a:r>
            <a:r>
              <a:rPr lang="en-US" b="0" dirty="0"/>
              <a:t>) various databases and servers and applications and code on-premises, and you need to move them to AWS.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10</a:t>
            </a:fld>
            <a:endParaRPr lang="en-US"/>
          </a:p>
        </p:txBody>
      </p:sp>
    </p:spTree>
    <p:extLst>
      <p:ext uri="{BB962C8B-B14F-4D97-AF65-F5344CB8AC3E}">
        <p14:creationId xmlns:p14="http://schemas.microsoft.com/office/powerpoint/2010/main" val="3190123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 approach that a lot of companies take is to re-architect and re-develop their applications, maybe even consolidate and do some spring cleaning of technical debt and legacy applications other things that have built up over the years on-premises.  Maybe you break architectures into microservices instead of monoliths, or maybe you transition from a SQL Server database to a NoSQL database so that you can take advantage of AWS technologies like DynamoDB, for example.</a:t>
            </a:r>
          </a:p>
          <a:p>
            <a:endParaRPr lang="en-US" dirty="0"/>
          </a:p>
          <a:p>
            <a:r>
              <a:rPr lang="en-US" dirty="0"/>
              <a:t>This kind of work, though extremely valuable to do before moving to the cloud—so you can really take advantage of its power—it’s also extremely time-consuming for most companies.</a:t>
            </a:r>
          </a:p>
        </p:txBody>
      </p:sp>
      <p:sp>
        <p:nvSpPr>
          <p:cNvPr id="4" name="Slide Number Placeholder 3"/>
          <p:cNvSpPr>
            <a:spLocks noGrp="1"/>
          </p:cNvSpPr>
          <p:nvPr>
            <p:ph type="sldNum" sz="quarter" idx="5"/>
          </p:nvPr>
        </p:nvSpPr>
        <p:spPr/>
        <p:txBody>
          <a:bodyPr/>
          <a:lstStyle/>
          <a:p>
            <a:fld id="{0C252EC1-BBF4-4B78-8366-A02C4FFA1F92}" type="slidenum">
              <a:rPr lang="en-US" smtClean="0"/>
              <a:t>11</a:t>
            </a:fld>
            <a:endParaRPr lang="en-US"/>
          </a:p>
        </p:txBody>
      </p:sp>
    </p:spTree>
    <p:extLst>
      <p:ext uri="{BB962C8B-B14F-4D97-AF65-F5344CB8AC3E}">
        <p14:creationId xmlns:p14="http://schemas.microsoft.com/office/powerpoint/2010/main" val="2579815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idea of a lift-and-shift is to not change your applications or databases at all.  You just take exactly what you have…</a:t>
            </a:r>
          </a:p>
        </p:txBody>
      </p:sp>
      <p:sp>
        <p:nvSpPr>
          <p:cNvPr id="4" name="Slide Number Placeholder 3"/>
          <p:cNvSpPr>
            <a:spLocks noGrp="1"/>
          </p:cNvSpPr>
          <p:nvPr>
            <p:ph type="sldNum" sz="quarter" idx="5"/>
          </p:nvPr>
        </p:nvSpPr>
        <p:spPr/>
        <p:txBody>
          <a:bodyPr/>
          <a:lstStyle/>
          <a:p>
            <a:fld id="{0C252EC1-BBF4-4B78-8366-A02C4FFA1F92}" type="slidenum">
              <a:rPr lang="en-US" smtClean="0"/>
              <a:t>12</a:t>
            </a:fld>
            <a:endParaRPr lang="en-US"/>
          </a:p>
        </p:txBody>
      </p:sp>
    </p:spTree>
    <p:extLst>
      <p:ext uri="{BB962C8B-B14F-4D97-AF65-F5344CB8AC3E}">
        <p14:creationId xmlns:p14="http://schemas.microsoft.com/office/powerpoint/2010/main" val="3851479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move it to AWS.  This usually means spinning up new EC2 servers of the right flavor, and then deploying the applications and software, just as you had it on-prem.</a:t>
            </a:r>
          </a:p>
        </p:txBody>
      </p:sp>
      <p:sp>
        <p:nvSpPr>
          <p:cNvPr id="4" name="Slide Number Placeholder 3"/>
          <p:cNvSpPr>
            <a:spLocks noGrp="1"/>
          </p:cNvSpPr>
          <p:nvPr>
            <p:ph type="sldNum" sz="quarter" idx="5"/>
          </p:nvPr>
        </p:nvSpPr>
        <p:spPr/>
        <p:txBody>
          <a:bodyPr/>
          <a:lstStyle/>
          <a:p>
            <a:fld id="{0C252EC1-BBF4-4B78-8366-A02C4FFA1F92}" type="slidenum">
              <a:rPr lang="en-US" smtClean="0"/>
              <a:t>13</a:t>
            </a:fld>
            <a:endParaRPr lang="en-US"/>
          </a:p>
        </p:txBody>
      </p:sp>
    </p:spTree>
    <p:extLst>
      <p:ext uri="{BB962C8B-B14F-4D97-AF65-F5344CB8AC3E}">
        <p14:creationId xmlns:p14="http://schemas.microsoft.com/office/powerpoint/2010/main" val="4254871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you do that, Amazon has the Application Migration Service.  There’s also a service called the AWS Server Migration Service, or SMS, that has been used for lift-and-shift in the past.  While that’s still available today, Amazon is recommending using the Application Migration Service instead, and I would guess that SMS will be deprecated at some point in the future.</a:t>
            </a:r>
          </a:p>
          <a:p>
            <a:endParaRPr lang="en-US" dirty="0"/>
          </a:p>
          <a:p>
            <a:r>
              <a:rPr lang="en-US" dirty="0"/>
              <a:t>How this works</a:t>
            </a:r>
          </a:p>
          <a:p>
            <a:r>
              <a:rPr lang="en-US" dirty="0"/>
              <a:t>-First, map out the on-premises environment.  Identify the various servers that need to be migrated.</a:t>
            </a:r>
          </a:p>
          <a:p>
            <a:r>
              <a:rPr lang="en-US" dirty="0"/>
              <a:t>-Then you’ll install replication agents on the source servers.</a:t>
            </a:r>
          </a:p>
          <a:p>
            <a:r>
              <a:rPr lang="en-US" dirty="0"/>
              <a:t>-Then replicate the servers to AWS.  And this doesn’t interrupt normal operations while it’s happening so everything is still running on-prem.</a:t>
            </a:r>
          </a:p>
          <a:p>
            <a:r>
              <a:rPr lang="en-US" dirty="0"/>
              <a:t>-Then perform tests to make sure everything is looking good.</a:t>
            </a:r>
          </a:p>
          <a:p>
            <a:r>
              <a:rPr lang="en-US" dirty="0"/>
              <a:t>-And finally, cutover and the AWS servers go live.</a:t>
            </a:r>
          </a:p>
          <a:p>
            <a:endParaRPr lang="en-US" dirty="0"/>
          </a:p>
          <a:p>
            <a:r>
              <a:rPr lang="en-US" dirty="0"/>
              <a:t>So this service can really help simplify and speed up the migration to AWS.  For purposes of the exam, if you see lift-and-shift anywhere, then think of the Application Migration Service.</a:t>
            </a:r>
          </a:p>
        </p:txBody>
      </p:sp>
      <p:sp>
        <p:nvSpPr>
          <p:cNvPr id="4" name="Slide Number Placeholder 3"/>
          <p:cNvSpPr>
            <a:spLocks noGrp="1"/>
          </p:cNvSpPr>
          <p:nvPr>
            <p:ph type="sldNum" sz="quarter" idx="5"/>
          </p:nvPr>
        </p:nvSpPr>
        <p:spPr/>
        <p:txBody>
          <a:bodyPr/>
          <a:lstStyle/>
          <a:p>
            <a:fld id="{0C252EC1-BBF4-4B78-8366-A02C4FFA1F92}" type="slidenum">
              <a:rPr lang="en-US" smtClean="0"/>
              <a:t>14</a:t>
            </a:fld>
            <a:endParaRPr lang="en-US"/>
          </a:p>
        </p:txBody>
      </p:sp>
    </p:spTree>
    <p:extLst>
      <p:ext uri="{BB962C8B-B14F-4D97-AF65-F5344CB8AC3E}">
        <p14:creationId xmlns:p14="http://schemas.microsoft.com/office/powerpoint/2010/main" val="337745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m9-05 </a:t>
            </a:r>
            <a:r>
              <a:rPr lang="en-US" sz="1200" b="1" dirty="0"/>
              <a:t>= “</a:t>
            </a:r>
            <a:r>
              <a:rPr lang="en-US" b="1" dirty="0"/>
              <a:t>AWS Transfer Family Overview</a:t>
            </a:r>
            <a:r>
              <a:rPr lang="en-US" sz="1200" b="1" dirty="0"/>
              <a:t>”</a:t>
            </a:r>
            <a:endParaRPr lang="en-US" b="1" dirty="0"/>
          </a:p>
          <a:p>
            <a:endParaRPr lang="en-US" b="0" dirty="0"/>
          </a:p>
          <a:p>
            <a:r>
              <a:rPr lang="en-US" b="0" dirty="0"/>
              <a:t>Next up, let’s talk about the AWS Transfer Family.</a:t>
            </a:r>
          </a:p>
          <a:p>
            <a:endParaRPr lang="en-US" b="0" dirty="0"/>
          </a:p>
          <a:p>
            <a:r>
              <a:rPr lang="en-US" b="0" dirty="0"/>
              <a:t>The use case here is that users (</a:t>
            </a:r>
            <a:r>
              <a:rPr lang="en-US" b="1" dirty="0"/>
              <a:t>click</a:t>
            </a:r>
            <a:r>
              <a:rPr lang="en-US" b="0" dirty="0"/>
              <a:t>) want to transfer files to S3 and/or </a:t>
            </a:r>
            <a:r>
              <a:rPr lang="en-US" b="0" dirty="0" err="1"/>
              <a:t>EFS</a:t>
            </a:r>
            <a:r>
              <a:rPr lang="en-US" b="0" dirty="0"/>
              <a:t> using the FTP protocol.  For whatever reason, they don’t want to use the APIs or to do the transfers some other way. </a:t>
            </a:r>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15</a:t>
            </a:fld>
            <a:endParaRPr lang="en-US"/>
          </a:p>
        </p:txBody>
      </p:sp>
    </p:spTree>
    <p:extLst>
      <p:ext uri="{BB962C8B-B14F-4D97-AF65-F5344CB8AC3E}">
        <p14:creationId xmlns:p14="http://schemas.microsoft.com/office/powerpoint/2010/main" val="1344253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that’s where the AWS Transfer Family comes in.</a:t>
            </a:r>
          </a:p>
        </p:txBody>
      </p:sp>
      <p:sp>
        <p:nvSpPr>
          <p:cNvPr id="4" name="Slide Number Placeholder 3"/>
          <p:cNvSpPr>
            <a:spLocks noGrp="1"/>
          </p:cNvSpPr>
          <p:nvPr>
            <p:ph type="sldNum" sz="quarter" idx="5"/>
          </p:nvPr>
        </p:nvSpPr>
        <p:spPr/>
        <p:txBody>
          <a:bodyPr/>
          <a:lstStyle/>
          <a:p>
            <a:fld id="{0C252EC1-BBF4-4B78-8366-A02C4FFA1F92}" type="slidenum">
              <a:rPr lang="en-US" smtClean="0"/>
              <a:t>16</a:t>
            </a:fld>
            <a:endParaRPr lang="en-US"/>
          </a:p>
        </p:txBody>
      </p:sp>
    </p:spTree>
    <p:extLst>
      <p:ext uri="{BB962C8B-B14F-4D97-AF65-F5344CB8AC3E}">
        <p14:creationId xmlns:p14="http://schemas.microsoft.com/office/powerpoint/2010/main" val="382105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fully-managed service, which means it’s highly available, scalable, all those things you get with a managed service.</a:t>
            </a:r>
          </a:p>
          <a:p>
            <a:endParaRPr lang="en-US" dirty="0"/>
          </a:p>
          <a:p>
            <a:r>
              <a:rPr lang="en-US" dirty="0"/>
              <a:t>It supports three protocols: FTP, FTPS and SFTP.  You won’t need to worry about those details for the exam.  In general, if you see anything related to FTP and S3 or </a:t>
            </a:r>
            <a:r>
              <a:rPr lang="en-US" dirty="0" err="1"/>
              <a:t>EFS</a:t>
            </a:r>
            <a:r>
              <a:rPr lang="en-US" dirty="0"/>
              <a:t>, then you’ll want to think of the AWS Transfer Family.</a:t>
            </a:r>
          </a:p>
          <a:p>
            <a:endParaRPr lang="en-US" dirty="0"/>
          </a:p>
          <a:p>
            <a:r>
              <a:rPr lang="en-US" dirty="0"/>
              <a:t>And then as far as credentials for the users who are doing the file transfers, those can either be stored in AWS Transfer Family, or you can also integrate with other authentication systems such as Okta, Active Directory and so on.</a:t>
            </a:r>
          </a:p>
        </p:txBody>
      </p:sp>
      <p:sp>
        <p:nvSpPr>
          <p:cNvPr id="4" name="Slide Number Placeholder 3"/>
          <p:cNvSpPr>
            <a:spLocks noGrp="1"/>
          </p:cNvSpPr>
          <p:nvPr>
            <p:ph type="sldNum" sz="quarter" idx="5"/>
          </p:nvPr>
        </p:nvSpPr>
        <p:spPr/>
        <p:txBody>
          <a:bodyPr/>
          <a:lstStyle/>
          <a:p>
            <a:fld id="{0C252EC1-BBF4-4B78-8366-A02C4FFA1F92}" type="slidenum">
              <a:rPr lang="en-US" smtClean="0"/>
              <a:t>17</a:t>
            </a:fld>
            <a:endParaRPr lang="en-US"/>
          </a:p>
        </p:txBody>
      </p:sp>
    </p:spTree>
    <p:extLst>
      <p:ext uri="{BB962C8B-B14F-4D97-AF65-F5344CB8AC3E}">
        <p14:creationId xmlns:p14="http://schemas.microsoft.com/office/powerpoint/2010/main" val="815293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m9-06 </a:t>
            </a:r>
            <a:r>
              <a:rPr lang="en-US" sz="1200" b="1" dirty="0"/>
              <a:t>= “</a:t>
            </a:r>
            <a:r>
              <a:rPr lang="en-US" b="1" dirty="0"/>
              <a:t>AWS Snow Family Overview</a:t>
            </a:r>
            <a:r>
              <a:rPr lang="en-US" sz="1200" b="1" dirty="0"/>
              <a:t>”</a:t>
            </a:r>
            <a:endParaRPr lang="en-US" b="1" dirty="0"/>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touched on the SNOW family of products in the Storage section of this course, but I want to mention them here again because they ARE also used in migrations and transfers.</a:t>
            </a:r>
          </a:p>
          <a:p>
            <a:endParaRPr lang="en-US" dirty="0"/>
          </a:p>
          <a:p>
            <a:r>
              <a:rPr lang="en-US" dirty="0"/>
              <a:t>These are actual physical storage devices that hold massive amounts of data, and they can shipped (or driven) to you and then shipped back to Amazon to physically plug in and transfer your data.</a:t>
            </a:r>
          </a:p>
          <a:p>
            <a:endParaRPr lang="en-US" dirty="0"/>
          </a:p>
          <a:p>
            <a:r>
              <a:rPr lang="en-US" dirty="0"/>
              <a:t>And the way I remember them is to compare them to the size of the “snow” things they’re named after.  (</a:t>
            </a:r>
            <a:r>
              <a:rPr lang="en-US" b="1" dirty="0"/>
              <a:t>click</a:t>
            </a:r>
            <a:r>
              <a:rPr lang="en-US" dirty="0"/>
              <a:t>) A </a:t>
            </a:r>
            <a:r>
              <a:rPr lang="en-US" dirty="0" err="1"/>
              <a:t>snowcone</a:t>
            </a:r>
            <a:r>
              <a:rPr lang="en-US" dirty="0"/>
              <a:t> is the smallest, then the snowball (</a:t>
            </a:r>
            <a:r>
              <a:rPr lang="en-US" b="1" dirty="0"/>
              <a:t>click</a:t>
            </a:r>
            <a:r>
              <a:rPr lang="en-US" dirty="0"/>
              <a:t>)  (though this is a pretty large snowball that the girl has in this picture) and then the (</a:t>
            </a:r>
            <a:r>
              <a:rPr lang="en-US" b="1" dirty="0"/>
              <a:t>click</a:t>
            </a:r>
            <a:r>
              <a:rPr lang="en-US" dirty="0"/>
              <a:t>)  snowmobile is the largest of the group—and on the Amazon side is ACTUALLY a semi-truck that they send to your location to get your data.</a:t>
            </a:r>
          </a:p>
          <a:p>
            <a:endParaRPr lang="en-US" dirty="0"/>
          </a:p>
          <a:p>
            <a:r>
              <a:rPr lang="en-US" dirty="0"/>
              <a:t>If you go out to Amazon’s site: </a:t>
            </a:r>
            <a:r>
              <a:rPr lang="en-US" b="1" dirty="0"/>
              <a:t>https://aws.amazon.com/snow/</a:t>
            </a:r>
            <a:r>
              <a:rPr lang="en-US" dirty="0"/>
              <a:t> , you’ll see a feature comparison across the products, as well as the main usage scenario for them.  Now, for the exam, you’re not going to be tested on all the details here.  But if you get a question about needing to transfer massive amounts of data in a secure way, or it references physical storage devices, you want to think about the Snow family here.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165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m9-07 = “Important Points to Remember”</a:t>
            </a:r>
          </a:p>
          <a:p>
            <a:endParaRPr lang="en-US" dirty="0"/>
          </a:p>
          <a:p>
            <a:r>
              <a:rPr lang="en-US" dirty="0"/>
              <a:t>This was a relatively short module, but let’s still take a minute to summarize the important points.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67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moving right along in the course.  Now that we’ve covered things like storage and databases—how to house and query our data—let’s talk about how to get data into AWS.  This module is all about data migration and transfer.</a:t>
            </a:r>
          </a:p>
          <a:p>
            <a:endParaRPr lang="en-US" dirty="0"/>
          </a:p>
          <a:p>
            <a:r>
              <a:rPr lang="en-US" dirty="0"/>
              <a:t>We’ll cover things like the Database Migration Service, </a:t>
            </a:r>
            <a:r>
              <a:rPr lang="en-US" dirty="0" err="1"/>
              <a:t>DataSync</a:t>
            </a:r>
            <a:r>
              <a:rPr lang="en-US" dirty="0"/>
              <a:t>, Transfer Family and a lot more.  Let’s get started.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52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m9-02 </a:t>
            </a:r>
            <a:r>
              <a:rPr lang="en-US" sz="1200" b="1" dirty="0"/>
              <a:t>= “</a:t>
            </a:r>
            <a:r>
              <a:rPr lang="en-US" b="1" dirty="0"/>
              <a:t>AWS Database Migration Service (DMS) Overview</a:t>
            </a:r>
            <a:r>
              <a:rPr lang="en-US" sz="1200" b="1" dirty="0"/>
              <a:t>”</a:t>
            </a:r>
            <a:endParaRPr lang="en-US" b="1" dirty="0"/>
          </a:p>
          <a:p>
            <a:endParaRPr lang="en-US" b="0" dirty="0"/>
          </a:p>
          <a:p>
            <a:r>
              <a:rPr lang="en-US" dirty="0"/>
              <a:t>Let’s start with the Database Migration Service, or DMS.  The way this works is you have your (</a:t>
            </a:r>
            <a:r>
              <a:rPr lang="en-US" b="1" dirty="0"/>
              <a:t>click</a:t>
            </a:r>
            <a:r>
              <a:rPr lang="en-US" dirty="0"/>
              <a:t>) source database, and that can be either on-premises or it can be in AWS.  Then you’ll have (</a:t>
            </a:r>
            <a:r>
              <a:rPr lang="en-US" b="1" dirty="0"/>
              <a:t>click</a:t>
            </a:r>
            <a:r>
              <a:rPr lang="en-US" dirty="0"/>
              <a:t>) an EC2 instance with DMS, and it uses what are called replication tasks.  And (</a:t>
            </a:r>
            <a:r>
              <a:rPr lang="en-US" b="1" dirty="0"/>
              <a:t>click</a:t>
            </a:r>
            <a:r>
              <a:rPr lang="en-US" dirty="0"/>
              <a:t>) then a target database.  And it’s probably more common for this to be in AWS, but you can also migrate things to an on-premises database as well.  So you could go on-prem to AWS or on-prem to on-prem or AWS to on-prem or AWS to AWS.  So all the combinations!</a:t>
            </a:r>
          </a:p>
          <a:p>
            <a:endParaRPr lang="en-US" dirty="0"/>
          </a:p>
          <a:p>
            <a:r>
              <a:rPr lang="en-US" dirty="0"/>
              <a:t>Let’s look at a couple examples.</a:t>
            </a:r>
          </a:p>
        </p:txBody>
      </p:sp>
      <p:sp>
        <p:nvSpPr>
          <p:cNvPr id="4" name="Slide Number Placeholder 3"/>
          <p:cNvSpPr>
            <a:spLocks noGrp="1"/>
          </p:cNvSpPr>
          <p:nvPr>
            <p:ph type="sldNum" sz="quarter" idx="5"/>
          </p:nvPr>
        </p:nvSpPr>
        <p:spPr/>
        <p:txBody>
          <a:bodyPr/>
          <a:lstStyle/>
          <a:p>
            <a:fld id="{0C252EC1-BBF4-4B78-8366-A02C4FFA1F92}" type="slidenum">
              <a:rPr lang="en-US" smtClean="0"/>
              <a:t>3</a:t>
            </a:fld>
            <a:endParaRPr lang="en-US"/>
          </a:p>
        </p:txBody>
      </p:sp>
    </p:spTree>
    <p:extLst>
      <p:ext uri="{BB962C8B-B14F-4D97-AF65-F5344CB8AC3E}">
        <p14:creationId xmlns:p14="http://schemas.microsoft.com/office/powerpoint/2010/main" val="3837330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could have something like an Oracle database that lives on-premises, and you want to migrate it to an Oracle database in AWS, which because Oracle is a relational database, you’d use the Relational Database Service, or 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 here you’re using the same database engine—Oracle—on both sides.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a:t>
            </a:fld>
            <a:endParaRPr lang="en-US"/>
          </a:p>
        </p:txBody>
      </p:sp>
    </p:spTree>
    <p:extLst>
      <p:ext uri="{BB962C8B-B14F-4D97-AF65-F5344CB8AC3E}">
        <p14:creationId xmlns:p14="http://schemas.microsoft.com/office/powerpoint/2010/main" val="90854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But you can also have a heterogeneous setup where the source and target are using different database engines.  So maybe a MySQL database that lives in </a:t>
            </a:r>
            <a:r>
              <a:rPr lang="en-US" b="0" dirty="0" err="1"/>
              <a:t>RDS</a:t>
            </a:r>
            <a:r>
              <a:rPr lang="en-US" b="0" dirty="0"/>
              <a:t>, and you want to go to an Aurora database.  Those are two different engines.  That’s fully supported.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a:t>
            </a:fld>
            <a:endParaRPr lang="en-US"/>
          </a:p>
        </p:txBody>
      </p:sp>
    </p:spTree>
    <p:extLst>
      <p:ext uri="{BB962C8B-B14F-4D97-AF65-F5344CB8AC3E}">
        <p14:creationId xmlns:p14="http://schemas.microsoft.com/office/powerpoint/2010/main" val="101613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you have two different engines, they’re also going to have different schemas.</a:t>
            </a:r>
          </a:p>
          <a:p>
            <a:endParaRPr lang="en-US" dirty="0"/>
          </a:p>
          <a:p>
            <a:r>
              <a:rPr lang="en-US" dirty="0"/>
              <a:t>In that situation, you’ll want to use something called the Schema Conversion Tool.  This will basically translate your database schema so that things will work in the target database.  For example, going from a PostgreSQL engine to an Oracle engine.  </a:t>
            </a:r>
          </a:p>
          <a:p>
            <a:endParaRPr lang="en-US" dirty="0"/>
          </a:p>
          <a:p>
            <a:r>
              <a:rPr lang="en-US" dirty="0"/>
              <a:t>But you CAN also pre-create the schema on the target if you’d like.  But for exam purposes, if you have a question about databases that use two different engines, you’ll want to think Schema Conversion Tool.</a:t>
            </a:r>
          </a:p>
        </p:txBody>
      </p:sp>
      <p:sp>
        <p:nvSpPr>
          <p:cNvPr id="4" name="Slide Number Placeholder 3"/>
          <p:cNvSpPr>
            <a:spLocks noGrp="1"/>
          </p:cNvSpPr>
          <p:nvPr>
            <p:ph type="sldNum" sz="quarter" idx="5"/>
          </p:nvPr>
        </p:nvSpPr>
        <p:spPr/>
        <p:txBody>
          <a:bodyPr/>
          <a:lstStyle/>
          <a:p>
            <a:fld id="{0C252EC1-BBF4-4B78-8366-A02C4FFA1F92}" type="slidenum">
              <a:rPr lang="en-US" smtClean="0"/>
              <a:t>6</a:t>
            </a:fld>
            <a:endParaRPr lang="en-US"/>
          </a:p>
        </p:txBody>
      </p:sp>
    </p:spTree>
    <p:extLst>
      <p:ext uri="{BB962C8B-B14F-4D97-AF65-F5344CB8AC3E}">
        <p14:creationId xmlns:p14="http://schemas.microsoft.com/office/powerpoint/2010/main" val="36747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here’s a list of the types of database engines that are supported on both sides.  You aren’t going to need to know all of these, but in general, all of the popular engines will be supported, and even S3, which isn’t technically a database.  On the target side, obviously you’ll have lots of the AWS services supported, as you’ll see there on the bottom.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67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m9-03 </a:t>
            </a:r>
            <a:r>
              <a:rPr lang="en-US" sz="1200" b="1" dirty="0"/>
              <a:t>= “</a:t>
            </a:r>
            <a:r>
              <a:rPr lang="en-US" b="1" dirty="0"/>
              <a:t>AWS </a:t>
            </a:r>
            <a:r>
              <a:rPr lang="en-US" b="1" dirty="0" err="1"/>
              <a:t>DataSync</a:t>
            </a:r>
            <a:r>
              <a:rPr lang="en-US" b="1" dirty="0"/>
              <a:t> Overview</a:t>
            </a:r>
            <a:r>
              <a:rPr lang="en-US" sz="1200" b="1" dirty="0"/>
              <a:t>”</a:t>
            </a:r>
            <a:endParaRPr lang="en-US" b="1" dirty="0"/>
          </a:p>
          <a:p>
            <a:endParaRPr lang="en-US" b="0" dirty="0"/>
          </a:p>
          <a:p>
            <a:r>
              <a:rPr lang="en-US" dirty="0"/>
              <a:t>Next up, let’s talk about AWS </a:t>
            </a:r>
            <a:r>
              <a:rPr lang="en-US" dirty="0" err="1"/>
              <a:t>DataSync</a:t>
            </a:r>
            <a:r>
              <a:rPr lang="en-US" dirty="0"/>
              <a:t>, which is used to move large amounts of data.  And this could be from on-premises to AWS, from AWS to AWS—maybe from the Elastic File System to S3, for example—or from other clouds to AWS, such as Google Cloud Platform or Azure, for example.</a:t>
            </a:r>
          </a:p>
        </p:txBody>
      </p:sp>
      <p:sp>
        <p:nvSpPr>
          <p:cNvPr id="4" name="Slide Number Placeholder 3"/>
          <p:cNvSpPr>
            <a:spLocks noGrp="1"/>
          </p:cNvSpPr>
          <p:nvPr>
            <p:ph type="sldNum" sz="quarter" idx="5"/>
          </p:nvPr>
        </p:nvSpPr>
        <p:spPr/>
        <p:txBody>
          <a:bodyPr/>
          <a:lstStyle/>
          <a:p>
            <a:fld id="{0C252EC1-BBF4-4B78-8366-A02C4FFA1F92}" type="slidenum">
              <a:rPr lang="en-US" smtClean="0"/>
              <a:t>8</a:t>
            </a:fld>
            <a:endParaRPr lang="en-US"/>
          </a:p>
        </p:txBody>
      </p:sp>
    </p:spTree>
    <p:extLst>
      <p:ext uri="{BB962C8B-B14F-4D97-AF65-F5344CB8AC3E}">
        <p14:creationId xmlns:p14="http://schemas.microsoft.com/office/powerpoint/2010/main" val="174668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an example of how it would work going from on-premises to AWS.</a:t>
            </a:r>
          </a:p>
          <a:p>
            <a:endParaRPr lang="en-US" dirty="0"/>
          </a:p>
          <a:p>
            <a:r>
              <a:rPr lang="en-US" dirty="0"/>
              <a:t>On-premises (</a:t>
            </a:r>
            <a:r>
              <a:rPr lang="en-US" b="1" dirty="0"/>
              <a:t>click</a:t>
            </a:r>
            <a:r>
              <a:rPr lang="en-US" dirty="0"/>
              <a:t>), you have either a file system or object storage.  And then you’re (</a:t>
            </a:r>
            <a:r>
              <a:rPr lang="en-US" b="1" dirty="0"/>
              <a:t>click</a:t>
            </a:r>
            <a:r>
              <a:rPr lang="en-US" dirty="0"/>
              <a:t>) going to have a </a:t>
            </a:r>
            <a:r>
              <a:rPr lang="en-US" dirty="0" err="1"/>
              <a:t>DataSync</a:t>
            </a:r>
            <a:r>
              <a:rPr lang="en-US" dirty="0"/>
              <a:t> agent.  This is essentially (</a:t>
            </a:r>
            <a:r>
              <a:rPr lang="en-US" b="1" dirty="0"/>
              <a:t>click</a:t>
            </a:r>
            <a:r>
              <a:rPr lang="en-US" dirty="0"/>
              <a:t>) a virtual machine that connects to the on-premises storage.  And then (</a:t>
            </a:r>
            <a:r>
              <a:rPr lang="en-US" b="1" dirty="0"/>
              <a:t>click</a:t>
            </a:r>
            <a:r>
              <a:rPr lang="en-US" dirty="0"/>
              <a:t>) on a schedule—this isn’t a continuous thing—data will be securely transferred to AWS (</a:t>
            </a:r>
            <a:r>
              <a:rPr lang="en-US" b="1" dirty="0"/>
              <a:t>click</a:t>
            </a:r>
            <a:r>
              <a:rPr lang="en-US" dirty="0"/>
              <a:t>), and then the </a:t>
            </a:r>
            <a:r>
              <a:rPr lang="en-US" dirty="0" err="1"/>
              <a:t>DataSync</a:t>
            </a:r>
            <a:r>
              <a:rPr lang="en-US" dirty="0"/>
              <a:t> service there will copy the data to the various other services.  It could be S3, </a:t>
            </a:r>
            <a:r>
              <a:rPr lang="en-US" dirty="0" err="1"/>
              <a:t>EFS</a:t>
            </a:r>
            <a:r>
              <a:rPr lang="en-US" dirty="0"/>
              <a:t> or </a:t>
            </a:r>
            <a:r>
              <a:rPr lang="en-US" dirty="0" err="1"/>
              <a:t>FSx</a:t>
            </a:r>
            <a:r>
              <a:rPr lang="en-US" dirty="0"/>
              <a:t>.</a:t>
            </a:r>
          </a:p>
          <a:p>
            <a:endParaRPr lang="en-US" dirty="0"/>
          </a:p>
          <a:p>
            <a:r>
              <a:rPr lang="en-US" dirty="0"/>
              <a:t>So that’s </a:t>
            </a:r>
            <a:r>
              <a:rPr lang="en-US" dirty="0" err="1"/>
              <a:t>DataSync</a:t>
            </a:r>
            <a:r>
              <a:rPr lang="en-US" dirty="0"/>
              <a:t> in a nutshell.  For the exam, know that it’s used to transfer large amounts of data either from on-premises to AWS, within AWS, or from another cloud provider to AWS.</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9</a:t>
            </a:fld>
            <a:endParaRPr lang="en-US"/>
          </a:p>
        </p:txBody>
      </p:sp>
    </p:spTree>
    <p:extLst>
      <p:ext uri="{BB962C8B-B14F-4D97-AF65-F5344CB8AC3E}">
        <p14:creationId xmlns:p14="http://schemas.microsoft.com/office/powerpoint/2010/main" val="2072585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923033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Data Migration and Transfer</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89777-B804-48EB-507A-EE444D680FB5}"/>
              </a:ext>
            </a:extLst>
          </p:cNvPr>
          <p:cNvSpPr>
            <a:spLocks noGrp="1"/>
          </p:cNvSpPr>
          <p:nvPr>
            <p:ph type="title"/>
          </p:nvPr>
        </p:nvSpPr>
        <p:spPr/>
        <p:txBody>
          <a:bodyPr/>
          <a:lstStyle/>
          <a:p>
            <a:r>
              <a:rPr lang="en-US" dirty="0"/>
              <a:t>Lift-and-Shift Migrations</a:t>
            </a:r>
          </a:p>
        </p:txBody>
      </p:sp>
      <p:sp>
        <p:nvSpPr>
          <p:cNvPr id="5" name="Rectangle 4">
            <a:extLst>
              <a:ext uri="{FF2B5EF4-FFF2-40B4-BE49-F238E27FC236}">
                <a16:creationId xmlns:a16="http://schemas.microsoft.com/office/drawing/2014/main" id="{158FE0E4-32E5-56A6-5E2B-D2FBC919BCE7}"/>
              </a:ext>
            </a:extLst>
          </p:cNvPr>
          <p:cNvSpPr/>
          <p:nvPr/>
        </p:nvSpPr>
        <p:spPr>
          <a:xfrm>
            <a:off x="1482967" y="2115517"/>
            <a:ext cx="4110800" cy="307424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On-Premises</a:t>
            </a:r>
          </a:p>
        </p:txBody>
      </p:sp>
      <p:pic>
        <p:nvPicPr>
          <p:cNvPr id="6" name="Graphic 22">
            <a:extLst>
              <a:ext uri="{FF2B5EF4-FFF2-40B4-BE49-F238E27FC236}">
                <a16:creationId xmlns:a16="http://schemas.microsoft.com/office/drawing/2014/main" id="{B7F58F83-998A-A322-2461-062AC8B5A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966" y="211551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D8F01805-1B6D-8368-FC30-CD7377976916}"/>
              </a:ext>
            </a:extLst>
          </p:cNvPr>
          <p:cNvSpPr/>
          <p:nvPr/>
        </p:nvSpPr>
        <p:spPr>
          <a:xfrm>
            <a:off x="6535753" y="2119958"/>
            <a:ext cx="4113661" cy="3074241"/>
          </a:xfrm>
          <a:prstGeom prst="rect">
            <a:avLst/>
          </a:prstGeom>
          <a:no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endParaRPr>
          </a:p>
        </p:txBody>
      </p:sp>
      <p:pic>
        <p:nvPicPr>
          <p:cNvPr id="12" name="Graphic 11">
            <a:extLst>
              <a:ext uri="{FF2B5EF4-FFF2-40B4-BE49-F238E27FC236}">
                <a16:creationId xmlns:a16="http://schemas.microsoft.com/office/drawing/2014/main" id="{FC765E56-89CF-09EF-FB1B-1DD5A1B56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609" y="3080749"/>
            <a:ext cx="904296" cy="90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815C051A-DFF2-F92F-5AFC-8D865A1BD203}"/>
              </a:ext>
            </a:extLst>
          </p:cNvPr>
          <p:cNvCxnSpPr>
            <a:cxnSpLocks/>
            <a:stCxn id="5" idx="3"/>
            <a:endCxn id="8" idx="1"/>
          </p:cNvCxnSpPr>
          <p:nvPr/>
        </p:nvCxnSpPr>
        <p:spPr>
          <a:xfrm>
            <a:off x="5593767" y="3652638"/>
            <a:ext cx="941986" cy="4441"/>
          </a:xfrm>
          <a:prstGeom prst="straightConnector1">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5" name="Picture 24" descr="A picture containing text, tableware, plate, dishware&#10;&#10;Description automatically generated">
            <a:extLst>
              <a:ext uri="{FF2B5EF4-FFF2-40B4-BE49-F238E27FC236}">
                <a16:creationId xmlns:a16="http://schemas.microsoft.com/office/drawing/2014/main" id="{5B714F2A-993B-68AE-285F-A5B4B516D7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7731" y="1947147"/>
            <a:ext cx="901007" cy="539102"/>
          </a:xfrm>
          <a:prstGeom prst="rect">
            <a:avLst/>
          </a:prstGeom>
          <a:solidFill>
            <a:schemeClr val="bg1"/>
          </a:solidFill>
        </p:spPr>
      </p:pic>
      <p:pic>
        <p:nvPicPr>
          <p:cNvPr id="28" name="Graphic 11">
            <a:extLst>
              <a:ext uri="{FF2B5EF4-FFF2-40B4-BE49-F238E27FC236}">
                <a16:creationId xmlns:a16="http://schemas.microsoft.com/office/drawing/2014/main" id="{8D70CCA9-550E-239F-6F82-051D0A5728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3452" y="3485760"/>
            <a:ext cx="904296" cy="904296"/>
          </a:xfrm>
          <a:prstGeom prst="rect">
            <a:avLst/>
          </a:prstGeom>
          <a:solidFill>
            <a:schemeClr val="bg1"/>
          </a:solidFill>
          <a:ln>
            <a:noFill/>
          </a:ln>
        </p:spPr>
      </p:pic>
      <p:pic>
        <p:nvPicPr>
          <p:cNvPr id="31" name="Picture 30" descr="Text&#10;&#10;Description automatically generated">
            <a:extLst>
              <a:ext uri="{FF2B5EF4-FFF2-40B4-BE49-F238E27FC236}">
                <a16:creationId xmlns:a16="http://schemas.microsoft.com/office/drawing/2014/main" id="{02BBACF9-7240-710F-249C-D66A2DA8BA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7901" y="3080749"/>
            <a:ext cx="815724" cy="815724"/>
          </a:xfrm>
          <a:prstGeom prst="rect">
            <a:avLst/>
          </a:prstGeom>
        </p:spPr>
      </p:pic>
      <p:pic>
        <p:nvPicPr>
          <p:cNvPr id="32" name="Picture 31" descr="Text&#10;&#10;Description automatically generated">
            <a:extLst>
              <a:ext uri="{FF2B5EF4-FFF2-40B4-BE49-F238E27FC236}">
                <a16:creationId xmlns:a16="http://schemas.microsoft.com/office/drawing/2014/main" id="{6111C3D2-8B7E-953D-AB5D-B5CA7C568E75}"/>
              </a:ext>
            </a:extLst>
          </p:cNvPr>
          <p:cNvPicPr>
            <a:picLocks noChangeAspect="1"/>
          </p:cNvPicPr>
          <p:nvPr/>
        </p:nvPicPr>
        <p:blipFill rotWithShape="1">
          <a:blip r:embed="rId6">
            <a:extLst>
              <a:ext uri="{28A0092B-C50C-407E-A947-70E740481C1C}">
                <a14:useLocalDpi xmlns:a14="http://schemas.microsoft.com/office/drawing/2010/main" val="0"/>
              </a:ext>
            </a:extLst>
          </a:blip>
          <a:srcRect l="14590"/>
          <a:stretch/>
        </p:blipFill>
        <p:spPr>
          <a:xfrm>
            <a:off x="3323056" y="3489565"/>
            <a:ext cx="695078" cy="813816"/>
          </a:xfrm>
          <a:prstGeom prst="rect">
            <a:avLst/>
          </a:prstGeom>
          <a:solidFill>
            <a:schemeClr val="bg1"/>
          </a:solidFill>
        </p:spPr>
      </p:pic>
      <p:pic>
        <p:nvPicPr>
          <p:cNvPr id="34" name="Picture 33" descr="Icon&#10;&#10;Description automatically generated">
            <a:extLst>
              <a:ext uri="{FF2B5EF4-FFF2-40B4-BE49-F238E27FC236}">
                <a16:creationId xmlns:a16="http://schemas.microsoft.com/office/drawing/2014/main" id="{EC41C254-4DF0-3D5C-AD50-3845EFECEB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5095" y="3077897"/>
            <a:ext cx="815725" cy="815725"/>
          </a:xfrm>
          <a:prstGeom prst="rect">
            <a:avLst/>
          </a:prstGeom>
        </p:spPr>
      </p:pic>
      <p:pic>
        <p:nvPicPr>
          <p:cNvPr id="35" name="Picture 34" descr="Icon&#10;&#10;Description automatically generated">
            <a:extLst>
              <a:ext uri="{FF2B5EF4-FFF2-40B4-BE49-F238E27FC236}">
                <a16:creationId xmlns:a16="http://schemas.microsoft.com/office/drawing/2014/main" id="{B250D7C2-19FD-D803-55F1-91BB457EB0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2931" y="3532897"/>
            <a:ext cx="815725" cy="815725"/>
          </a:xfrm>
          <a:prstGeom prst="rect">
            <a:avLst/>
          </a:prstGeom>
          <a:solidFill>
            <a:schemeClr val="bg1"/>
          </a:solidFill>
        </p:spPr>
      </p:pic>
    </p:spTree>
    <p:extLst>
      <p:ext uri="{BB962C8B-B14F-4D97-AF65-F5344CB8AC3E}">
        <p14:creationId xmlns:p14="http://schemas.microsoft.com/office/powerpoint/2010/main" val="356053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89777-B804-48EB-507A-EE444D680FB5}"/>
              </a:ext>
            </a:extLst>
          </p:cNvPr>
          <p:cNvSpPr>
            <a:spLocks noGrp="1"/>
          </p:cNvSpPr>
          <p:nvPr>
            <p:ph type="title"/>
          </p:nvPr>
        </p:nvSpPr>
        <p:spPr/>
        <p:txBody>
          <a:bodyPr/>
          <a:lstStyle/>
          <a:p>
            <a:r>
              <a:rPr lang="en-US" dirty="0"/>
              <a:t>Lift-and-Shift Migrations</a:t>
            </a:r>
          </a:p>
        </p:txBody>
      </p:sp>
      <p:sp>
        <p:nvSpPr>
          <p:cNvPr id="5" name="Rectangle 4">
            <a:extLst>
              <a:ext uri="{FF2B5EF4-FFF2-40B4-BE49-F238E27FC236}">
                <a16:creationId xmlns:a16="http://schemas.microsoft.com/office/drawing/2014/main" id="{158FE0E4-32E5-56A6-5E2B-D2FBC919BCE7}"/>
              </a:ext>
            </a:extLst>
          </p:cNvPr>
          <p:cNvSpPr/>
          <p:nvPr/>
        </p:nvSpPr>
        <p:spPr>
          <a:xfrm>
            <a:off x="1482967" y="2115517"/>
            <a:ext cx="4110800" cy="307424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On-Premises</a:t>
            </a:r>
          </a:p>
        </p:txBody>
      </p:sp>
      <p:pic>
        <p:nvPicPr>
          <p:cNvPr id="6" name="Graphic 22">
            <a:extLst>
              <a:ext uri="{FF2B5EF4-FFF2-40B4-BE49-F238E27FC236}">
                <a16:creationId xmlns:a16="http://schemas.microsoft.com/office/drawing/2014/main" id="{B7F58F83-998A-A322-2461-062AC8B5A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966" y="211551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1">
            <a:extLst>
              <a:ext uri="{FF2B5EF4-FFF2-40B4-BE49-F238E27FC236}">
                <a16:creationId xmlns:a16="http://schemas.microsoft.com/office/drawing/2014/main" id="{FC765E56-89CF-09EF-FB1B-1DD5A1B56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609" y="3080749"/>
            <a:ext cx="904296" cy="90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815C051A-DFF2-F92F-5AFC-8D865A1BD203}"/>
              </a:ext>
            </a:extLst>
          </p:cNvPr>
          <p:cNvCxnSpPr>
            <a:cxnSpLocks/>
            <a:stCxn id="5" idx="3"/>
            <a:endCxn id="10" idx="1"/>
          </p:cNvCxnSpPr>
          <p:nvPr/>
        </p:nvCxnSpPr>
        <p:spPr>
          <a:xfrm>
            <a:off x="5593767" y="3652638"/>
            <a:ext cx="941986" cy="4441"/>
          </a:xfrm>
          <a:prstGeom prst="straightConnector1">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8" name="Graphic 11">
            <a:extLst>
              <a:ext uri="{FF2B5EF4-FFF2-40B4-BE49-F238E27FC236}">
                <a16:creationId xmlns:a16="http://schemas.microsoft.com/office/drawing/2014/main" id="{8D70CCA9-550E-239F-6F82-051D0A5728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3452" y="3485760"/>
            <a:ext cx="904296" cy="904296"/>
          </a:xfrm>
          <a:prstGeom prst="rect">
            <a:avLst/>
          </a:prstGeom>
          <a:solidFill>
            <a:schemeClr val="bg1"/>
          </a:solidFill>
          <a:ln>
            <a:noFill/>
          </a:ln>
        </p:spPr>
      </p:pic>
      <p:pic>
        <p:nvPicPr>
          <p:cNvPr id="31" name="Picture 30" descr="Text&#10;&#10;Description automatically generated">
            <a:extLst>
              <a:ext uri="{FF2B5EF4-FFF2-40B4-BE49-F238E27FC236}">
                <a16:creationId xmlns:a16="http://schemas.microsoft.com/office/drawing/2014/main" id="{02BBACF9-7240-710F-249C-D66A2DA8B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7901" y="3080749"/>
            <a:ext cx="815724" cy="815724"/>
          </a:xfrm>
          <a:prstGeom prst="rect">
            <a:avLst/>
          </a:prstGeom>
        </p:spPr>
      </p:pic>
      <p:pic>
        <p:nvPicPr>
          <p:cNvPr id="32" name="Picture 31" descr="Text&#10;&#10;Description automatically generated">
            <a:extLst>
              <a:ext uri="{FF2B5EF4-FFF2-40B4-BE49-F238E27FC236}">
                <a16:creationId xmlns:a16="http://schemas.microsoft.com/office/drawing/2014/main" id="{6111C3D2-8B7E-953D-AB5D-B5CA7C568E75}"/>
              </a:ext>
            </a:extLst>
          </p:cNvPr>
          <p:cNvPicPr>
            <a:picLocks noChangeAspect="1"/>
          </p:cNvPicPr>
          <p:nvPr/>
        </p:nvPicPr>
        <p:blipFill rotWithShape="1">
          <a:blip r:embed="rId5">
            <a:extLst>
              <a:ext uri="{28A0092B-C50C-407E-A947-70E740481C1C}">
                <a14:useLocalDpi xmlns:a14="http://schemas.microsoft.com/office/drawing/2010/main" val="0"/>
              </a:ext>
            </a:extLst>
          </a:blip>
          <a:srcRect l="14590"/>
          <a:stretch/>
        </p:blipFill>
        <p:spPr>
          <a:xfrm>
            <a:off x="3323056" y="3489565"/>
            <a:ext cx="695078" cy="813816"/>
          </a:xfrm>
          <a:prstGeom prst="rect">
            <a:avLst/>
          </a:prstGeom>
          <a:solidFill>
            <a:schemeClr val="bg1"/>
          </a:solidFill>
        </p:spPr>
      </p:pic>
      <p:pic>
        <p:nvPicPr>
          <p:cNvPr id="34" name="Picture 33" descr="Icon&#10;&#10;Description automatically generated">
            <a:extLst>
              <a:ext uri="{FF2B5EF4-FFF2-40B4-BE49-F238E27FC236}">
                <a16:creationId xmlns:a16="http://schemas.microsoft.com/office/drawing/2014/main" id="{EC41C254-4DF0-3D5C-AD50-3845EFECEB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5095" y="3077897"/>
            <a:ext cx="815725" cy="815725"/>
          </a:xfrm>
          <a:prstGeom prst="rect">
            <a:avLst/>
          </a:prstGeom>
        </p:spPr>
      </p:pic>
      <p:pic>
        <p:nvPicPr>
          <p:cNvPr id="35" name="Picture 34" descr="Icon&#10;&#10;Description automatically generated">
            <a:extLst>
              <a:ext uri="{FF2B5EF4-FFF2-40B4-BE49-F238E27FC236}">
                <a16:creationId xmlns:a16="http://schemas.microsoft.com/office/drawing/2014/main" id="{B250D7C2-19FD-D803-55F1-91BB457EB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2931" y="3532897"/>
            <a:ext cx="815725" cy="815725"/>
          </a:xfrm>
          <a:prstGeom prst="rect">
            <a:avLst/>
          </a:prstGeom>
          <a:solidFill>
            <a:schemeClr val="bg1"/>
          </a:solidFill>
        </p:spPr>
      </p:pic>
      <p:sp>
        <p:nvSpPr>
          <p:cNvPr id="2" name="Rectangle 1">
            <a:extLst>
              <a:ext uri="{FF2B5EF4-FFF2-40B4-BE49-F238E27FC236}">
                <a16:creationId xmlns:a16="http://schemas.microsoft.com/office/drawing/2014/main" id="{00A5EF74-A3D4-D5D0-39CB-D76D703E0145}"/>
              </a:ext>
            </a:extLst>
          </p:cNvPr>
          <p:cNvSpPr/>
          <p:nvPr/>
        </p:nvSpPr>
        <p:spPr>
          <a:xfrm>
            <a:off x="1161358" y="2907323"/>
            <a:ext cx="4688457" cy="1672127"/>
          </a:xfrm>
          <a:prstGeom prst="rect">
            <a:avLst/>
          </a:prstGeom>
          <a:solidFill>
            <a:schemeClr val="bg1">
              <a:lumMod val="65000"/>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920240" rtlCol="0" anchor="ctr"/>
          <a:lstStyle/>
          <a:p>
            <a:r>
              <a:rPr lang="en-US" dirty="0"/>
              <a:t>Re-architecting</a:t>
            </a:r>
          </a:p>
          <a:p>
            <a:r>
              <a:rPr lang="en-US" dirty="0"/>
              <a:t>Re-developing</a:t>
            </a:r>
          </a:p>
          <a:p>
            <a:r>
              <a:rPr lang="en-US" dirty="0"/>
              <a:t>Consolidating</a:t>
            </a:r>
          </a:p>
        </p:txBody>
      </p:sp>
      <p:pic>
        <p:nvPicPr>
          <p:cNvPr id="9" name="Picture 8" descr="Icon&#10;&#10;Description automatically generated">
            <a:extLst>
              <a:ext uri="{FF2B5EF4-FFF2-40B4-BE49-F238E27FC236}">
                <a16:creationId xmlns:a16="http://schemas.microsoft.com/office/drawing/2014/main" id="{857FBC71-F39F-6754-6864-5B2A538BA52A}"/>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1428105" y="3077897"/>
            <a:ext cx="1385287" cy="1385287"/>
          </a:xfrm>
          <a:prstGeom prst="rect">
            <a:avLst/>
          </a:prstGeom>
        </p:spPr>
      </p:pic>
      <p:sp>
        <p:nvSpPr>
          <p:cNvPr id="10" name="Rectangle 9">
            <a:extLst>
              <a:ext uri="{FF2B5EF4-FFF2-40B4-BE49-F238E27FC236}">
                <a16:creationId xmlns:a16="http://schemas.microsoft.com/office/drawing/2014/main" id="{C108400F-5A21-9553-8370-5ACCAD8972E2}"/>
              </a:ext>
            </a:extLst>
          </p:cNvPr>
          <p:cNvSpPr/>
          <p:nvPr/>
        </p:nvSpPr>
        <p:spPr>
          <a:xfrm>
            <a:off x="6535753" y="2119958"/>
            <a:ext cx="4113661" cy="3074241"/>
          </a:xfrm>
          <a:prstGeom prst="rect">
            <a:avLst/>
          </a:prstGeom>
          <a:no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endParaRPr>
          </a:p>
        </p:txBody>
      </p:sp>
      <p:pic>
        <p:nvPicPr>
          <p:cNvPr id="11" name="Picture 10" descr="A picture containing text, tableware, plate, dishware&#10;&#10;Description automatically generated">
            <a:extLst>
              <a:ext uri="{FF2B5EF4-FFF2-40B4-BE49-F238E27FC236}">
                <a16:creationId xmlns:a16="http://schemas.microsoft.com/office/drawing/2014/main" id="{FDA0DC7E-7C90-50C3-7770-639E3FF699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7731" y="1947147"/>
            <a:ext cx="901007" cy="539102"/>
          </a:xfrm>
          <a:prstGeom prst="rect">
            <a:avLst/>
          </a:prstGeom>
          <a:solidFill>
            <a:schemeClr val="bg1"/>
          </a:solidFill>
        </p:spPr>
      </p:pic>
    </p:spTree>
    <p:extLst>
      <p:ext uri="{BB962C8B-B14F-4D97-AF65-F5344CB8AC3E}">
        <p14:creationId xmlns:p14="http://schemas.microsoft.com/office/powerpoint/2010/main" val="1951994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89777-B804-48EB-507A-EE444D680FB5}"/>
              </a:ext>
            </a:extLst>
          </p:cNvPr>
          <p:cNvSpPr>
            <a:spLocks noGrp="1"/>
          </p:cNvSpPr>
          <p:nvPr>
            <p:ph type="title"/>
          </p:nvPr>
        </p:nvSpPr>
        <p:spPr/>
        <p:txBody>
          <a:bodyPr/>
          <a:lstStyle/>
          <a:p>
            <a:r>
              <a:rPr lang="en-US" dirty="0"/>
              <a:t>Lift-and-Shift Migrations</a:t>
            </a:r>
          </a:p>
        </p:txBody>
      </p:sp>
      <p:sp>
        <p:nvSpPr>
          <p:cNvPr id="5" name="Rectangle 4">
            <a:extLst>
              <a:ext uri="{FF2B5EF4-FFF2-40B4-BE49-F238E27FC236}">
                <a16:creationId xmlns:a16="http://schemas.microsoft.com/office/drawing/2014/main" id="{158FE0E4-32E5-56A6-5E2B-D2FBC919BCE7}"/>
              </a:ext>
            </a:extLst>
          </p:cNvPr>
          <p:cNvSpPr/>
          <p:nvPr/>
        </p:nvSpPr>
        <p:spPr>
          <a:xfrm>
            <a:off x="1482967" y="2115517"/>
            <a:ext cx="4110800" cy="307424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On-Premises</a:t>
            </a:r>
          </a:p>
        </p:txBody>
      </p:sp>
      <p:pic>
        <p:nvPicPr>
          <p:cNvPr id="6" name="Graphic 22">
            <a:extLst>
              <a:ext uri="{FF2B5EF4-FFF2-40B4-BE49-F238E27FC236}">
                <a16:creationId xmlns:a16="http://schemas.microsoft.com/office/drawing/2014/main" id="{B7F58F83-998A-A322-2461-062AC8B5A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966" y="211551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1">
            <a:extLst>
              <a:ext uri="{FF2B5EF4-FFF2-40B4-BE49-F238E27FC236}">
                <a16:creationId xmlns:a16="http://schemas.microsoft.com/office/drawing/2014/main" id="{FC765E56-89CF-09EF-FB1B-1DD5A1B56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7609" y="3080749"/>
            <a:ext cx="904296" cy="90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815C051A-DFF2-F92F-5AFC-8D865A1BD203}"/>
              </a:ext>
            </a:extLst>
          </p:cNvPr>
          <p:cNvCxnSpPr>
            <a:cxnSpLocks/>
            <a:stCxn id="5" idx="3"/>
            <a:endCxn id="7" idx="1"/>
          </p:cNvCxnSpPr>
          <p:nvPr/>
        </p:nvCxnSpPr>
        <p:spPr>
          <a:xfrm>
            <a:off x="5593767" y="3652638"/>
            <a:ext cx="941986" cy="4441"/>
          </a:xfrm>
          <a:prstGeom prst="straightConnector1">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8" name="Graphic 11">
            <a:extLst>
              <a:ext uri="{FF2B5EF4-FFF2-40B4-BE49-F238E27FC236}">
                <a16:creationId xmlns:a16="http://schemas.microsoft.com/office/drawing/2014/main" id="{8D70CCA9-550E-239F-6F82-051D0A5728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3452" y="3485760"/>
            <a:ext cx="904296" cy="904296"/>
          </a:xfrm>
          <a:prstGeom prst="rect">
            <a:avLst/>
          </a:prstGeom>
          <a:solidFill>
            <a:schemeClr val="bg1"/>
          </a:solidFill>
          <a:ln>
            <a:noFill/>
          </a:ln>
        </p:spPr>
      </p:pic>
      <p:pic>
        <p:nvPicPr>
          <p:cNvPr id="31" name="Picture 30" descr="Text&#10;&#10;Description automatically generated">
            <a:extLst>
              <a:ext uri="{FF2B5EF4-FFF2-40B4-BE49-F238E27FC236}">
                <a16:creationId xmlns:a16="http://schemas.microsoft.com/office/drawing/2014/main" id="{02BBACF9-7240-710F-249C-D66A2DA8B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7901" y="3080749"/>
            <a:ext cx="815724" cy="815724"/>
          </a:xfrm>
          <a:prstGeom prst="rect">
            <a:avLst/>
          </a:prstGeom>
        </p:spPr>
      </p:pic>
      <p:pic>
        <p:nvPicPr>
          <p:cNvPr id="32" name="Picture 31" descr="Text&#10;&#10;Description automatically generated">
            <a:extLst>
              <a:ext uri="{FF2B5EF4-FFF2-40B4-BE49-F238E27FC236}">
                <a16:creationId xmlns:a16="http://schemas.microsoft.com/office/drawing/2014/main" id="{6111C3D2-8B7E-953D-AB5D-B5CA7C568E75}"/>
              </a:ext>
            </a:extLst>
          </p:cNvPr>
          <p:cNvPicPr>
            <a:picLocks noChangeAspect="1"/>
          </p:cNvPicPr>
          <p:nvPr/>
        </p:nvPicPr>
        <p:blipFill rotWithShape="1">
          <a:blip r:embed="rId5">
            <a:extLst>
              <a:ext uri="{28A0092B-C50C-407E-A947-70E740481C1C}">
                <a14:useLocalDpi xmlns:a14="http://schemas.microsoft.com/office/drawing/2010/main" val="0"/>
              </a:ext>
            </a:extLst>
          </a:blip>
          <a:srcRect l="14590"/>
          <a:stretch/>
        </p:blipFill>
        <p:spPr>
          <a:xfrm>
            <a:off x="3323056" y="3489565"/>
            <a:ext cx="695078" cy="813816"/>
          </a:xfrm>
          <a:prstGeom prst="rect">
            <a:avLst/>
          </a:prstGeom>
          <a:solidFill>
            <a:schemeClr val="bg1"/>
          </a:solidFill>
        </p:spPr>
      </p:pic>
      <p:pic>
        <p:nvPicPr>
          <p:cNvPr id="34" name="Picture 33" descr="Icon&#10;&#10;Description automatically generated">
            <a:extLst>
              <a:ext uri="{FF2B5EF4-FFF2-40B4-BE49-F238E27FC236}">
                <a16:creationId xmlns:a16="http://schemas.microsoft.com/office/drawing/2014/main" id="{EC41C254-4DF0-3D5C-AD50-3845EFECEB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5095" y="3077897"/>
            <a:ext cx="815725" cy="815725"/>
          </a:xfrm>
          <a:prstGeom prst="rect">
            <a:avLst/>
          </a:prstGeom>
        </p:spPr>
      </p:pic>
      <p:pic>
        <p:nvPicPr>
          <p:cNvPr id="35" name="Picture 34" descr="Icon&#10;&#10;Description automatically generated">
            <a:extLst>
              <a:ext uri="{FF2B5EF4-FFF2-40B4-BE49-F238E27FC236}">
                <a16:creationId xmlns:a16="http://schemas.microsoft.com/office/drawing/2014/main" id="{B250D7C2-19FD-D803-55F1-91BB457EB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2931" y="3532897"/>
            <a:ext cx="815725" cy="815725"/>
          </a:xfrm>
          <a:prstGeom prst="rect">
            <a:avLst/>
          </a:prstGeom>
          <a:solidFill>
            <a:schemeClr val="bg1"/>
          </a:solidFill>
        </p:spPr>
      </p:pic>
      <p:sp>
        <p:nvSpPr>
          <p:cNvPr id="7" name="Rectangle 6">
            <a:extLst>
              <a:ext uri="{FF2B5EF4-FFF2-40B4-BE49-F238E27FC236}">
                <a16:creationId xmlns:a16="http://schemas.microsoft.com/office/drawing/2014/main" id="{C228BC69-3F89-96B7-68B9-E509789C4BAA}"/>
              </a:ext>
            </a:extLst>
          </p:cNvPr>
          <p:cNvSpPr/>
          <p:nvPr/>
        </p:nvSpPr>
        <p:spPr>
          <a:xfrm>
            <a:off x="6535753" y="2119958"/>
            <a:ext cx="4113661" cy="3074241"/>
          </a:xfrm>
          <a:prstGeom prst="rect">
            <a:avLst/>
          </a:prstGeom>
          <a:no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endParaRPr>
          </a:p>
        </p:txBody>
      </p:sp>
      <p:pic>
        <p:nvPicPr>
          <p:cNvPr id="10" name="Picture 9" descr="A picture containing text, tableware, plate, dishware&#10;&#10;Description automatically generated">
            <a:extLst>
              <a:ext uri="{FF2B5EF4-FFF2-40B4-BE49-F238E27FC236}">
                <a16:creationId xmlns:a16="http://schemas.microsoft.com/office/drawing/2014/main" id="{4EBE3EE9-FA77-2DF4-D5A2-DA7B944253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7731" y="1947147"/>
            <a:ext cx="901007" cy="539102"/>
          </a:xfrm>
          <a:prstGeom prst="rect">
            <a:avLst/>
          </a:prstGeom>
          <a:solidFill>
            <a:schemeClr val="bg1"/>
          </a:solidFill>
        </p:spPr>
      </p:pic>
    </p:spTree>
    <p:extLst>
      <p:ext uri="{BB962C8B-B14F-4D97-AF65-F5344CB8AC3E}">
        <p14:creationId xmlns:p14="http://schemas.microsoft.com/office/powerpoint/2010/main" val="723861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189777-B804-48EB-507A-EE444D680FB5}"/>
              </a:ext>
            </a:extLst>
          </p:cNvPr>
          <p:cNvSpPr>
            <a:spLocks noGrp="1"/>
          </p:cNvSpPr>
          <p:nvPr>
            <p:ph type="title"/>
          </p:nvPr>
        </p:nvSpPr>
        <p:spPr/>
        <p:txBody>
          <a:bodyPr/>
          <a:lstStyle/>
          <a:p>
            <a:r>
              <a:rPr lang="en-US" dirty="0"/>
              <a:t>Lift-and-Shift Migrations</a:t>
            </a:r>
          </a:p>
        </p:txBody>
      </p:sp>
      <p:sp>
        <p:nvSpPr>
          <p:cNvPr id="5" name="Rectangle 4">
            <a:extLst>
              <a:ext uri="{FF2B5EF4-FFF2-40B4-BE49-F238E27FC236}">
                <a16:creationId xmlns:a16="http://schemas.microsoft.com/office/drawing/2014/main" id="{158FE0E4-32E5-56A6-5E2B-D2FBC919BCE7}"/>
              </a:ext>
            </a:extLst>
          </p:cNvPr>
          <p:cNvSpPr/>
          <p:nvPr/>
        </p:nvSpPr>
        <p:spPr>
          <a:xfrm>
            <a:off x="1482967" y="2115517"/>
            <a:ext cx="4110800" cy="307424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On-Premises</a:t>
            </a:r>
          </a:p>
        </p:txBody>
      </p:sp>
      <p:pic>
        <p:nvPicPr>
          <p:cNvPr id="6" name="Graphic 22">
            <a:extLst>
              <a:ext uri="{FF2B5EF4-FFF2-40B4-BE49-F238E27FC236}">
                <a16:creationId xmlns:a16="http://schemas.microsoft.com/office/drawing/2014/main" id="{B7F58F83-998A-A322-2461-062AC8B5A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966" y="211551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1">
            <a:extLst>
              <a:ext uri="{FF2B5EF4-FFF2-40B4-BE49-F238E27FC236}">
                <a16:creationId xmlns:a16="http://schemas.microsoft.com/office/drawing/2014/main" id="{FC765E56-89CF-09EF-FB1B-1DD5A1B56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8875" y="3080749"/>
            <a:ext cx="904296" cy="90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815C051A-DFF2-F92F-5AFC-8D865A1BD203}"/>
              </a:ext>
            </a:extLst>
          </p:cNvPr>
          <p:cNvCxnSpPr>
            <a:cxnSpLocks/>
            <a:stCxn id="5" idx="3"/>
            <a:endCxn id="7" idx="1"/>
          </p:cNvCxnSpPr>
          <p:nvPr/>
        </p:nvCxnSpPr>
        <p:spPr>
          <a:xfrm>
            <a:off x="5593767" y="3652638"/>
            <a:ext cx="941986" cy="4441"/>
          </a:xfrm>
          <a:prstGeom prst="straightConnector1">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8" name="Graphic 11">
            <a:extLst>
              <a:ext uri="{FF2B5EF4-FFF2-40B4-BE49-F238E27FC236}">
                <a16:creationId xmlns:a16="http://schemas.microsoft.com/office/drawing/2014/main" id="{8D70CCA9-550E-239F-6F82-051D0A5728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4718" y="3485760"/>
            <a:ext cx="904296" cy="904296"/>
          </a:xfrm>
          <a:prstGeom prst="rect">
            <a:avLst/>
          </a:prstGeom>
          <a:solidFill>
            <a:schemeClr val="bg1"/>
          </a:solidFill>
          <a:ln>
            <a:noFill/>
          </a:ln>
        </p:spPr>
      </p:pic>
      <p:pic>
        <p:nvPicPr>
          <p:cNvPr id="31" name="Picture 30" descr="Text&#10;&#10;Description automatically generated">
            <a:extLst>
              <a:ext uri="{FF2B5EF4-FFF2-40B4-BE49-F238E27FC236}">
                <a16:creationId xmlns:a16="http://schemas.microsoft.com/office/drawing/2014/main" id="{02BBACF9-7240-710F-249C-D66A2DA8B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9167" y="3080749"/>
            <a:ext cx="815724" cy="815724"/>
          </a:xfrm>
          <a:prstGeom prst="rect">
            <a:avLst/>
          </a:prstGeom>
        </p:spPr>
      </p:pic>
      <p:pic>
        <p:nvPicPr>
          <p:cNvPr id="32" name="Picture 31" descr="Text&#10;&#10;Description automatically generated">
            <a:extLst>
              <a:ext uri="{FF2B5EF4-FFF2-40B4-BE49-F238E27FC236}">
                <a16:creationId xmlns:a16="http://schemas.microsoft.com/office/drawing/2014/main" id="{6111C3D2-8B7E-953D-AB5D-B5CA7C568E75}"/>
              </a:ext>
            </a:extLst>
          </p:cNvPr>
          <p:cNvPicPr>
            <a:picLocks noChangeAspect="1"/>
          </p:cNvPicPr>
          <p:nvPr/>
        </p:nvPicPr>
        <p:blipFill rotWithShape="1">
          <a:blip r:embed="rId5">
            <a:extLst>
              <a:ext uri="{28A0092B-C50C-407E-A947-70E740481C1C}">
                <a14:useLocalDpi xmlns:a14="http://schemas.microsoft.com/office/drawing/2010/main" val="0"/>
              </a:ext>
            </a:extLst>
          </a:blip>
          <a:srcRect l="14590"/>
          <a:stretch/>
        </p:blipFill>
        <p:spPr>
          <a:xfrm>
            <a:off x="8434322" y="3489565"/>
            <a:ext cx="695078" cy="813816"/>
          </a:xfrm>
          <a:prstGeom prst="rect">
            <a:avLst/>
          </a:prstGeom>
          <a:solidFill>
            <a:schemeClr val="bg1"/>
          </a:solidFill>
        </p:spPr>
      </p:pic>
      <p:pic>
        <p:nvPicPr>
          <p:cNvPr id="34" name="Picture 33" descr="Icon&#10;&#10;Description automatically generated">
            <a:extLst>
              <a:ext uri="{FF2B5EF4-FFF2-40B4-BE49-F238E27FC236}">
                <a16:creationId xmlns:a16="http://schemas.microsoft.com/office/drawing/2014/main" id="{EC41C254-4DF0-3D5C-AD50-3845EFECEB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6361" y="3077897"/>
            <a:ext cx="815725" cy="815725"/>
          </a:xfrm>
          <a:prstGeom prst="rect">
            <a:avLst/>
          </a:prstGeom>
        </p:spPr>
      </p:pic>
      <p:pic>
        <p:nvPicPr>
          <p:cNvPr id="35" name="Picture 34" descr="Icon&#10;&#10;Description automatically generated">
            <a:extLst>
              <a:ext uri="{FF2B5EF4-FFF2-40B4-BE49-F238E27FC236}">
                <a16:creationId xmlns:a16="http://schemas.microsoft.com/office/drawing/2014/main" id="{B250D7C2-19FD-D803-55F1-91BB457EB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197" y="3532897"/>
            <a:ext cx="815725" cy="815725"/>
          </a:xfrm>
          <a:prstGeom prst="rect">
            <a:avLst/>
          </a:prstGeom>
          <a:solidFill>
            <a:schemeClr val="bg1"/>
          </a:solidFill>
        </p:spPr>
      </p:pic>
      <p:sp>
        <p:nvSpPr>
          <p:cNvPr id="7" name="Rectangle 6">
            <a:extLst>
              <a:ext uri="{FF2B5EF4-FFF2-40B4-BE49-F238E27FC236}">
                <a16:creationId xmlns:a16="http://schemas.microsoft.com/office/drawing/2014/main" id="{C228BC69-3F89-96B7-68B9-E509789C4BAA}"/>
              </a:ext>
            </a:extLst>
          </p:cNvPr>
          <p:cNvSpPr/>
          <p:nvPr/>
        </p:nvSpPr>
        <p:spPr>
          <a:xfrm>
            <a:off x="6535753" y="2119958"/>
            <a:ext cx="4113661" cy="3074241"/>
          </a:xfrm>
          <a:prstGeom prst="rect">
            <a:avLst/>
          </a:prstGeom>
          <a:noFill/>
          <a:ln w="127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endParaRPr>
          </a:p>
        </p:txBody>
      </p:sp>
      <p:pic>
        <p:nvPicPr>
          <p:cNvPr id="10" name="Picture 9" descr="A picture containing text, tableware, plate, dishware&#10;&#10;Description automatically generated">
            <a:extLst>
              <a:ext uri="{FF2B5EF4-FFF2-40B4-BE49-F238E27FC236}">
                <a16:creationId xmlns:a16="http://schemas.microsoft.com/office/drawing/2014/main" id="{4EBE3EE9-FA77-2DF4-D5A2-DA7B944253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7731" y="1947147"/>
            <a:ext cx="901007" cy="539102"/>
          </a:xfrm>
          <a:prstGeom prst="rect">
            <a:avLst/>
          </a:prstGeom>
          <a:solidFill>
            <a:schemeClr val="bg1"/>
          </a:solidFill>
        </p:spPr>
      </p:pic>
    </p:spTree>
    <p:extLst>
      <p:ext uri="{BB962C8B-B14F-4D97-AF65-F5344CB8AC3E}">
        <p14:creationId xmlns:p14="http://schemas.microsoft.com/office/powerpoint/2010/main" val="307345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E3E6AD-8C1F-ED54-789E-BB45408B9692}"/>
              </a:ext>
            </a:extLst>
          </p:cNvPr>
          <p:cNvSpPr>
            <a:spLocks noGrp="1"/>
          </p:cNvSpPr>
          <p:nvPr>
            <p:ph type="body" sz="quarter" idx="10"/>
          </p:nvPr>
        </p:nvSpPr>
        <p:spPr/>
        <p:txBody>
          <a:bodyPr/>
          <a:lstStyle/>
          <a:p>
            <a:r>
              <a:rPr lang="en-US" sz="2800" dirty="0">
                <a:latin typeface="+mj-lt"/>
              </a:rPr>
              <a:t>Replaces AWS Server Migration Service (AWS SMS), which will likely be deprecated in the future</a:t>
            </a:r>
          </a:p>
          <a:p>
            <a:r>
              <a:rPr lang="en-US" sz="2800" dirty="0">
                <a:latin typeface="+mj-lt"/>
              </a:rPr>
              <a:t>How it works</a:t>
            </a:r>
          </a:p>
          <a:p>
            <a:pPr lvl="1"/>
            <a:r>
              <a:rPr lang="en-US" sz="2200" dirty="0">
                <a:latin typeface="+mj-lt"/>
              </a:rPr>
              <a:t>Map the on-premises environment</a:t>
            </a:r>
          </a:p>
          <a:p>
            <a:pPr lvl="1"/>
            <a:r>
              <a:rPr lang="en-US" sz="2200" dirty="0">
                <a:latin typeface="+mj-lt"/>
              </a:rPr>
              <a:t>Install replication agents on on-premises servers</a:t>
            </a:r>
          </a:p>
          <a:p>
            <a:pPr lvl="1"/>
            <a:r>
              <a:rPr lang="en-US" sz="2200" dirty="0">
                <a:latin typeface="+mj-lt"/>
              </a:rPr>
              <a:t>Replicate servers to AWS</a:t>
            </a:r>
          </a:p>
          <a:p>
            <a:pPr lvl="1"/>
            <a:r>
              <a:rPr lang="en-US" sz="2200" dirty="0">
                <a:latin typeface="+mj-lt"/>
              </a:rPr>
              <a:t>Perform tests</a:t>
            </a:r>
          </a:p>
          <a:p>
            <a:pPr lvl="1"/>
            <a:r>
              <a:rPr lang="en-US" sz="2200" dirty="0">
                <a:latin typeface="+mj-lt"/>
              </a:rPr>
              <a:t>Cut over to AWS</a:t>
            </a:r>
          </a:p>
        </p:txBody>
      </p:sp>
      <p:sp>
        <p:nvSpPr>
          <p:cNvPr id="3" name="Content Placeholder 2">
            <a:extLst>
              <a:ext uri="{FF2B5EF4-FFF2-40B4-BE49-F238E27FC236}">
                <a16:creationId xmlns:a16="http://schemas.microsoft.com/office/drawing/2014/main" id="{ACDA54FD-54BF-8ED5-D79B-9ECBBEED14A3}"/>
              </a:ext>
            </a:extLst>
          </p:cNvPr>
          <p:cNvSpPr>
            <a:spLocks noGrp="1"/>
          </p:cNvSpPr>
          <p:nvPr>
            <p:ph sz="quarter" idx="14"/>
          </p:nvPr>
        </p:nvSpPr>
        <p:spPr/>
        <p:txBody>
          <a:bodyPr/>
          <a:lstStyle/>
          <a:p>
            <a:r>
              <a:rPr lang="en-US" dirty="0"/>
              <a:t>AWS </a:t>
            </a:r>
            <a:br>
              <a:rPr lang="en-US" dirty="0"/>
            </a:br>
            <a:r>
              <a:rPr lang="en-US" dirty="0"/>
              <a:t>Application Migration Service</a:t>
            </a:r>
          </a:p>
        </p:txBody>
      </p:sp>
      <p:pic>
        <p:nvPicPr>
          <p:cNvPr id="5" name="Picture 4">
            <a:extLst>
              <a:ext uri="{FF2B5EF4-FFF2-40B4-BE49-F238E27FC236}">
                <a16:creationId xmlns:a16="http://schemas.microsoft.com/office/drawing/2014/main" id="{D7EB26B6-303C-06D1-B5BE-B516E85475B7}"/>
              </a:ext>
            </a:extLst>
          </p:cNvPr>
          <p:cNvPicPr>
            <a:picLocks noChangeAspect="1"/>
          </p:cNvPicPr>
          <p:nvPr/>
        </p:nvPicPr>
        <p:blipFill>
          <a:blip r:embed="rId3"/>
          <a:stretch>
            <a:fillRect/>
          </a:stretch>
        </p:blipFill>
        <p:spPr>
          <a:xfrm>
            <a:off x="3314078" y="1576941"/>
            <a:ext cx="863451" cy="674202"/>
          </a:xfrm>
          <a:prstGeom prst="rect">
            <a:avLst/>
          </a:prstGeom>
        </p:spPr>
      </p:pic>
    </p:spTree>
    <p:extLst>
      <p:ext uri="{BB962C8B-B14F-4D97-AF65-F5344CB8AC3E}">
        <p14:creationId xmlns:p14="http://schemas.microsoft.com/office/powerpoint/2010/main" val="4928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A4B9-B079-6641-D1F5-BAF3747084AB}"/>
              </a:ext>
            </a:extLst>
          </p:cNvPr>
          <p:cNvSpPr>
            <a:spLocks noGrp="1"/>
          </p:cNvSpPr>
          <p:nvPr>
            <p:ph type="title"/>
          </p:nvPr>
        </p:nvSpPr>
        <p:spPr/>
        <p:txBody>
          <a:bodyPr/>
          <a:lstStyle/>
          <a:p>
            <a:r>
              <a:rPr lang="en-US" dirty="0"/>
              <a:t>AWS Transfer Family</a:t>
            </a:r>
          </a:p>
        </p:txBody>
      </p:sp>
      <p:pic>
        <p:nvPicPr>
          <p:cNvPr id="3" name="Graphic 8">
            <a:extLst>
              <a:ext uri="{FF2B5EF4-FFF2-40B4-BE49-F238E27FC236}">
                <a16:creationId xmlns:a16="http://schemas.microsoft.com/office/drawing/2014/main" id="{BF3019EA-B224-EC0F-5A0A-5C0522194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580" y="22143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9">
            <a:extLst>
              <a:ext uri="{FF2B5EF4-FFF2-40B4-BE49-F238E27FC236}">
                <a16:creationId xmlns:a16="http://schemas.microsoft.com/office/drawing/2014/main" id="{960E5896-2184-DF76-3FB7-30443FD8C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9580" y="427757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EB90B83-7EF5-3425-6379-FC422FE83F44}"/>
              </a:ext>
            </a:extLst>
          </p:cNvPr>
          <p:cNvSpPr txBox="1"/>
          <p:nvPr/>
        </p:nvSpPr>
        <p:spPr>
          <a:xfrm>
            <a:off x="7259061" y="2976317"/>
            <a:ext cx="1283038"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S3</a:t>
            </a:r>
          </a:p>
        </p:txBody>
      </p:sp>
      <p:sp>
        <p:nvSpPr>
          <p:cNvPr id="6" name="TextBox 5">
            <a:extLst>
              <a:ext uri="{FF2B5EF4-FFF2-40B4-BE49-F238E27FC236}">
                <a16:creationId xmlns:a16="http://schemas.microsoft.com/office/drawing/2014/main" id="{156F19E8-8868-4600-3D69-F1D012139841}"/>
              </a:ext>
            </a:extLst>
          </p:cNvPr>
          <p:cNvSpPr txBox="1"/>
          <p:nvPr/>
        </p:nvSpPr>
        <p:spPr>
          <a:xfrm>
            <a:off x="7259061" y="5069221"/>
            <a:ext cx="1283038"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err="1">
                <a:ln>
                  <a:noFill/>
                </a:ln>
                <a:solidFill>
                  <a:srgbClr val="E5E5E5">
                    <a:lumMod val="10000"/>
                  </a:srgbClr>
                </a:solidFill>
                <a:effectLst/>
                <a:uLnTx/>
                <a:uFillTx/>
                <a:latin typeface="+mj-lt"/>
                <a:ea typeface="PS TT Commons" charset="0"/>
                <a:cs typeface="PS TT Commons" charset="0"/>
              </a:rPr>
              <a:t>EFS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7" name="Picture 6" descr="Shape&#10;&#10;Description automatically generated with low confidence">
            <a:extLst>
              <a:ext uri="{FF2B5EF4-FFF2-40B4-BE49-F238E27FC236}">
                <a16:creationId xmlns:a16="http://schemas.microsoft.com/office/drawing/2014/main" id="{660429D5-46F8-E2AC-7170-A43E2012E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220" y="2976318"/>
            <a:ext cx="648355" cy="648355"/>
          </a:xfrm>
          <a:prstGeom prst="rect">
            <a:avLst/>
          </a:prstGeom>
        </p:spPr>
      </p:pic>
      <p:cxnSp>
        <p:nvCxnSpPr>
          <p:cNvPr id="8" name="Connector: Elbow 7">
            <a:extLst>
              <a:ext uri="{FF2B5EF4-FFF2-40B4-BE49-F238E27FC236}">
                <a16:creationId xmlns:a16="http://schemas.microsoft.com/office/drawing/2014/main" id="{1EF6D402-C460-88A3-27C4-8555C8FF17BE}"/>
              </a:ext>
            </a:extLst>
          </p:cNvPr>
          <p:cNvCxnSpPr>
            <a:cxnSpLocks/>
            <a:stCxn id="9" idx="3"/>
            <a:endCxn id="3" idx="1"/>
          </p:cNvCxnSpPr>
          <p:nvPr/>
        </p:nvCxnSpPr>
        <p:spPr>
          <a:xfrm flipV="1">
            <a:off x="4653236" y="2595317"/>
            <a:ext cx="2866344" cy="1284839"/>
          </a:xfrm>
          <a:prstGeom prst="bentConnector3">
            <a:avLst>
              <a:gd name="adj1" fmla="val 50000"/>
            </a:avLst>
          </a:prstGeom>
          <a:ln w="28575">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1FDAA6-CAC3-5665-D46D-6E6F5A58FE1C}"/>
              </a:ext>
            </a:extLst>
          </p:cNvPr>
          <p:cNvSpPr txBox="1"/>
          <p:nvPr/>
        </p:nvSpPr>
        <p:spPr>
          <a:xfrm>
            <a:off x="3579557" y="3706735"/>
            <a:ext cx="1073679"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Users with FTP client</a:t>
            </a:r>
          </a:p>
        </p:txBody>
      </p:sp>
      <p:cxnSp>
        <p:nvCxnSpPr>
          <p:cNvPr id="12" name="Connector: Elbow 11">
            <a:extLst>
              <a:ext uri="{FF2B5EF4-FFF2-40B4-BE49-F238E27FC236}">
                <a16:creationId xmlns:a16="http://schemas.microsoft.com/office/drawing/2014/main" id="{37AC77ED-422A-95BE-D144-5C788DE0FE44}"/>
              </a:ext>
            </a:extLst>
          </p:cNvPr>
          <p:cNvCxnSpPr>
            <a:cxnSpLocks/>
            <a:stCxn id="9" idx="3"/>
            <a:endCxn id="4" idx="1"/>
          </p:cNvCxnSpPr>
          <p:nvPr/>
        </p:nvCxnSpPr>
        <p:spPr>
          <a:xfrm>
            <a:off x="4653236" y="3880156"/>
            <a:ext cx="2866344" cy="778423"/>
          </a:xfrm>
          <a:prstGeom prst="bentConnector3">
            <a:avLst>
              <a:gd name="adj1" fmla="val 50000"/>
            </a:avLst>
          </a:prstGeom>
          <a:ln w="28575">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86DE16A-D4B4-25DF-F4E2-F2A202B21C52}"/>
              </a:ext>
            </a:extLst>
          </p:cNvPr>
          <p:cNvSpPr txBox="1"/>
          <p:nvPr/>
        </p:nvSpPr>
        <p:spPr>
          <a:xfrm>
            <a:off x="5224493" y="3688968"/>
            <a:ext cx="1723829" cy="346841"/>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a:ln>
                  <a:noFill/>
                </a:ln>
                <a:solidFill>
                  <a:srgbClr val="FF9900"/>
                </a:solidFill>
                <a:effectLst/>
                <a:uLnTx/>
                <a:uFillTx/>
                <a:latin typeface="+mj-lt"/>
                <a:ea typeface="PS TT Commons" charset="0"/>
                <a:cs typeface="PS TT Commons" charset="0"/>
              </a:rPr>
              <a:t>Transfer</a:t>
            </a:r>
            <a:r>
              <a:rPr kumimoji="0" lang="en-US" sz="1400" b="0" i="0" u="none" strike="noStrike" kern="1200" cap="none" spc="0" normalizeH="0" noProof="0" dirty="0">
                <a:ln>
                  <a:noFill/>
                </a:ln>
                <a:solidFill>
                  <a:srgbClr val="FF9900"/>
                </a:solidFill>
                <a:effectLst/>
                <a:uLnTx/>
                <a:uFillTx/>
                <a:latin typeface="+mj-lt"/>
                <a:ea typeface="PS TT Commons" charset="0"/>
                <a:cs typeface="PS TT Commons" charset="0"/>
              </a:rPr>
              <a:t> files using FTP protocol</a:t>
            </a:r>
            <a:endParaRPr kumimoji="0" lang="en-US" sz="1400" b="0" i="0" u="none" strike="noStrike" kern="1200" cap="none" spc="0" normalizeH="0" baseline="0" noProof="0" dirty="0">
              <a:ln>
                <a:noFill/>
              </a:ln>
              <a:solidFill>
                <a:srgbClr val="FF9900"/>
              </a:solidFill>
              <a:effectLst/>
              <a:uLnTx/>
              <a:uFillTx/>
              <a:latin typeface="+mj-lt"/>
              <a:ea typeface="PS TT Commons" charset="0"/>
              <a:cs typeface="PS TT Commons" charset="0"/>
            </a:endParaRPr>
          </a:p>
        </p:txBody>
      </p:sp>
    </p:spTree>
    <p:extLst>
      <p:ext uri="{BB962C8B-B14F-4D97-AF65-F5344CB8AC3E}">
        <p14:creationId xmlns:p14="http://schemas.microsoft.com/office/powerpoint/2010/main" val="128243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EA4B9-B079-6641-D1F5-BAF3747084AB}"/>
              </a:ext>
            </a:extLst>
          </p:cNvPr>
          <p:cNvSpPr>
            <a:spLocks noGrp="1"/>
          </p:cNvSpPr>
          <p:nvPr>
            <p:ph type="title"/>
          </p:nvPr>
        </p:nvSpPr>
        <p:spPr/>
        <p:txBody>
          <a:bodyPr/>
          <a:lstStyle/>
          <a:p>
            <a:r>
              <a:rPr lang="en-US" dirty="0"/>
              <a:t>AWS Transfer Family</a:t>
            </a:r>
          </a:p>
        </p:txBody>
      </p:sp>
      <p:pic>
        <p:nvPicPr>
          <p:cNvPr id="3" name="Graphic 8">
            <a:extLst>
              <a:ext uri="{FF2B5EF4-FFF2-40B4-BE49-F238E27FC236}">
                <a16:creationId xmlns:a16="http://schemas.microsoft.com/office/drawing/2014/main" id="{BF3019EA-B224-EC0F-5A0A-5C0522194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580" y="22143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19">
            <a:extLst>
              <a:ext uri="{FF2B5EF4-FFF2-40B4-BE49-F238E27FC236}">
                <a16:creationId xmlns:a16="http://schemas.microsoft.com/office/drawing/2014/main" id="{960E5896-2184-DF76-3FB7-30443FD8C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9580" y="427757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1EB90B83-7EF5-3425-6379-FC422FE83F44}"/>
              </a:ext>
            </a:extLst>
          </p:cNvPr>
          <p:cNvSpPr txBox="1"/>
          <p:nvPr/>
        </p:nvSpPr>
        <p:spPr>
          <a:xfrm>
            <a:off x="7259061" y="2976317"/>
            <a:ext cx="1283038"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S3</a:t>
            </a:r>
          </a:p>
        </p:txBody>
      </p:sp>
      <p:sp>
        <p:nvSpPr>
          <p:cNvPr id="6" name="TextBox 5">
            <a:extLst>
              <a:ext uri="{FF2B5EF4-FFF2-40B4-BE49-F238E27FC236}">
                <a16:creationId xmlns:a16="http://schemas.microsoft.com/office/drawing/2014/main" id="{156F19E8-8868-4600-3D69-F1D012139841}"/>
              </a:ext>
            </a:extLst>
          </p:cNvPr>
          <p:cNvSpPr txBox="1"/>
          <p:nvPr/>
        </p:nvSpPr>
        <p:spPr>
          <a:xfrm>
            <a:off x="7259061" y="5069221"/>
            <a:ext cx="1283038"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err="1">
                <a:ln>
                  <a:noFill/>
                </a:ln>
                <a:solidFill>
                  <a:srgbClr val="E5E5E5">
                    <a:lumMod val="10000"/>
                  </a:srgbClr>
                </a:solidFill>
                <a:effectLst/>
                <a:uLnTx/>
                <a:uFillTx/>
                <a:latin typeface="+mj-lt"/>
                <a:ea typeface="PS TT Commons" charset="0"/>
                <a:cs typeface="PS TT Commons" charset="0"/>
              </a:rPr>
              <a:t>EFS</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pic>
        <p:nvPicPr>
          <p:cNvPr id="7" name="Picture 6" descr="Shape&#10;&#10;Description automatically generated with low confidence">
            <a:extLst>
              <a:ext uri="{FF2B5EF4-FFF2-40B4-BE49-F238E27FC236}">
                <a16:creationId xmlns:a16="http://schemas.microsoft.com/office/drawing/2014/main" id="{660429D5-46F8-E2AC-7170-A43E2012E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220" y="2976318"/>
            <a:ext cx="648355" cy="648355"/>
          </a:xfrm>
          <a:prstGeom prst="rect">
            <a:avLst/>
          </a:prstGeom>
        </p:spPr>
      </p:pic>
      <p:cxnSp>
        <p:nvCxnSpPr>
          <p:cNvPr id="8" name="Connector: Elbow 7">
            <a:extLst>
              <a:ext uri="{FF2B5EF4-FFF2-40B4-BE49-F238E27FC236}">
                <a16:creationId xmlns:a16="http://schemas.microsoft.com/office/drawing/2014/main" id="{1EF6D402-C460-88A3-27C4-8555C8FF17BE}"/>
              </a:ext>
            </a:extLst>
          </p:cNvPr>
          <p:cNvCxnSpPr>
            <a:cxnSpLocks/>
            <a:stCxn id="9" idx="3"/>
            <a:endCxn id="3" idx="1"/>
          </p:cNvCxnSpPr>
          <p:nvPr/>
        </p:nvCxnSpPr>
        <p:spPr>
          <a:xfrm flipV="1">
            <a:off x="4653236" y="2595317"/>
            <a:ext cx="2866344" cy="1284839"/>
          </a:xfrm>
          <a:prstGeom prst="bentConnector3">
            <a:avLst>
              <a:gd name="adj1" fmla="val 50000"/>
            </a:avLst>
          </a:prstGeom>
          <a:ln w="28575">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1FDAA6-CAC3-5665-D46D-6E6F5A58FE1C}"/>
              </a:ext>
            </a:extLst>
          </p:cNvPr>
          <p:cNvSpPr txBox="1"/>
          <p:nvPr/>
        </p:nvSpPr>
        <p:spPr>
          <a:xfrm>
            <a:off x="3579557" y="3706735"/>
            <a:ext cx="1073679"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Users with FTP client</a:t>
            </a:r>
          </a:p>
        </p:txBody>
      </p:sp>
      <p:cxnSp>
        <p:nvCxnSpPr>
          <p:cNvPr id="12" name="Connector: Elbow 11">
            <a:extLst>
              <a:ext uri="{FF2B5EF4-FFF2-40B4-BE49-F238E27FC236}">
                <a16:creationId xmlns:a16="http://schemas.microsoft.com/office/drawing/2014/main" id="{37AC77ED-422A-95BE-D144-5C788DE0FE44}"/>
              </a:ext>
            </a:extLst>
          </p:cNvPr>
          <p:cNvCxnSpPr>
            <a:cxnSpLocks/>
            <a:stCxn id="9" idx="3"/>
            <a:endCxn id="4" idx="1"/>
          </p:cNvCxnSpPr>
          <p:nvPr/>
        </p:nvCxnSpPr>
        <p:spPr>
          <a:xfrm>
            <a:off x="4653236" y="3880156"/>
            <a:ext cx="2866344" cy="778423"/>
          </a:xfrm>
          <a:prstGeom prst="bentConnector3">
            <a:avLst>
              <a:gd name="adj1" fmla="val 50000"/>
            </a:avLst>
          </a:prstGeom>
          <a:ln w="28575">
            <a:solidFill>
              <a:schemeClr val="bg1">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Graphic 8">
            <a:extLst>
              <a:ext uri="{FF2B5EF4-FFF2-40B4-BE49-F238E27FC236}">
                <a16:creationId xmlns:a16="http://schemas.microsoft.com/office/drawing/2014/main" id="{98422611-0724-CACA-3DFD-4294A76BE9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5408" y="32915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92A08F8-9420-15F4-0B2F-662588BBB994}"/>
              </a:ext>
            </a:extLst>
          </p:cNvPr>
          <p:cNvSpPr txBox="1"/>
          <p:nvPr/>
        </p:nvSpPr>
        <p:spPr>
          <a:xfrm>
            <a:off x="5412476" y="4090313"/>
            <a:ext cx="1367047" cy="346841"/>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AWS Transfer Family</a:t>
            </a:r>
          </a:p>
        </p:txBody>
      </p:sp>
    </p:spTree>
    <p:extLst>
      <p:ext uri="{BB962C8B-B14F-4D97-AF65-F5344CB8AC3E}">
        <p14:creationId xmlns:p14="http://schemas.microsoft.com/office/powerpoint/2010/main" val="3737400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37790-EA25-19E1-EC00-4EF2D04910D7}"/>
              </a:ext>
            </a:extLst>
          </p:cNvPr>
          <p:cNvSpPr>
            <a:spLocks noGrp="1"/>
          </p:cNvSpPr>
          <p:nvPr>
            <p:ph type="body" sz="quarter" idx="10"/>
          </p:nvPr>
        </p:nvSpPr>
        <p:spPr/>
        <p:txBody>
          <a:bodyPr/>
          <a:lstStyle/>
          <a:p>
            <a:r>
              <a:rPr lang="en-US" sz="2800" dirty="0">
                <a:latin typeface="+mj-lt"/>
              </a:rPr>
              <a:t>Fully-managed service (highly available, etc.)</a:t>
            </a:r>
          </a:p>
          <a:p>
            <a:r>
              <a:rPr lang="en-US" sz="2800" dirty="0">
                <a:latin typeface="+mj-lt"/>
              </a:rPr>
              <a:t>Supports three protocols</a:t>
            </a:r>
          </a:p>
          <a:p>
            <a:pPr lvl="1"/>
            <a:r>
              <a:rPr lang="en-US" dirty="0">
                <a:latin typeface="+mj-lt"/>
              </a:rPr>
              <a:t>File Transfer Protocol (FTP)</a:t>
            </a:r>
          </a:p>
          <a:p>
            <a:pPr lvl="1"/>
            <a:r>
              <a:rPr lang="en-US" dirty="0">
                <a:latin typeface="+mj-lt"/>
              </a:rPr>
              <a:t>File Transfer Protocol Over SSL (FTPS)</a:t>
            </a:r>
          </a:p>
          <a:p>
            <a:pPr lvl="1"/>
            <a:r>
              <a:rPr lang="en-US" dirty="0">
                <a:latin typeface="+mj-lt"/>
              </a:rPr>
              <a:t>Secure File Transfer Protocol (SFTP)</a:t>
            </a:r>
          </a:p>
          <a:p>
            <a:r>
              <a:rPr lang="en-US" sz="2800" dirty="0">
                <a:latin typeface="+mj-lt"/>
              </a:rPr>
              <a:t>Credentials can be stored within </a:t>
            </a:r>
            <a:br>
              <a:rPr lang="en-US" sz="2800" dirty="0">
                <a:latin typeface="+mj-lt"/>
              </a:rPr>
            </a:br>
            <a:r>
              <a:rPr lang="en-US" sz="2800" dirty="0">
                <a:latin typeface="+mj-lt"/>
              </a:rPr>
              <a:t>AWS Transfer Family, or you can integrate with other authentication systems (e.g., Okta, Active Directory, etc.)</a:t>
            </a:r>
          </a:p>
        </p:txBody>
      </p:sp>
      <p:sp>
        <p:nvSpPr>
          <p:cNvPr id="3" name="Content Placeholder 2">
            <a:extLst>
              <a:ext uri="{FF2B5EF4-FFF2-40B4-BE49-F238E27FC236}">
                <a16:creationId xmlns:a16="http://schemas.microsoft.com/office/drawing/2014/main" id="{283033C1-30B7-7C86-2DA5-F9B96E400DEA}"/>
              </a:ext>
            </a:extLst>
          </p:cNvPr>
          <p:cNvSpPr>
            <a:spLocks noGrp="1"/>
          </p:cNvSpPr>
          <p:nvPr>
            <p:ph sz="quarter" idx="14"/>
          </p:nvPr>
        </p:nvSpPr>
        <p:spPr/>
        <p:txBody>
          <a:bodyPr/>
          <a:lstStyle/>
          <a:p>
            <a:r>
              <a:rPr lang="en-US" dirty="0"/>
              <a:t>AWS Transfer Family</a:t>
            </a:r>
          </a:p>
        </p:txBody>
      </p:sp>
      <p:pic>
        <p:nvPicPr>
          <p:cNvPr id="4" name="Graphic 8">
            <a:extLst>
              <a:ext uri="{FF2B5EF4-FFF2-40B4-BE49-F238E27FC236}">
                <a16:creationId xmlns:a16="http://schemas.microsoft.com/office/drawing/2014/main" id="{18768319-29A0-14CF-A553-B04744786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562" y="19903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19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D1DD-9ACC-4637-8BFE-823252962A16}"/>
              </a:ext>
            </a:extLst>
          </p:cNvPr>
          <p:cNvSpPr>
            <a:spLocks noGrp="1"/>
          </p:cNvSpPr>
          <p:nvPr>
            <p:ph type="title"/>
          </p:nvPr>
        </p:nvSpPr>
        <p:spPr/>
        <p:txBody>
          <a:bodyPr/>
          <a:lstStyle/>
          <a:p>
            <a:r>
              <a:rPr lang="en-US" dirty="0"/>
              <a:t>AWS Snow Family</a:t>
            </a:r>
          </a:p>
        </p:txBody>
      </p:sp>
      <p:graphicFrame>
        <p:nvGraphicFramePr>
          <p:cNvPr id="3" name="Table 3">
            <a:extLst>
              <a:ext uri="{FF2B5EF4-FFF2-40B4-BE49-F238E27FC236}">
                <a16:creationId xmlns:a16="http://schemas.microsoft.com/office/drawing/2014/main" id="{DBA80FAA-B999-4A1C-B8C1-E4086F899697}"/>
              </a:ext>
            </a:extLst>
          </p:cNvPr>
          <p:cNvGraphicFramePr>
            <a:graphicFrameLocks noGrp="1"/>
          </p:cNvGraphicFramePr>
          <p:nvPr/>
        </p:nvGraphicFramePr>
        <p:xfrm>
          <a:off x="627143" y="1397561"/>
          <a:ext cx="10937715" cy="5069340"/>
        </p:xfrm>
        <a:graphic>
          <a:graphicData uri="http://schemas.openxmlformats.org/drawingml/2006/table">
            <a:tbl>
              <a:tblPr firstRow="1" bandRow="1">
                <a:tableStyleId>{F5AB1C69-6EDB-4FF4-983F-18BD219EF322}</a:tableStyleId>
              </a:tblPr>
              <a:tblGrid>
                <a:gridCol w="3645905">
                  <a:extLst>
                    <a:ext uri="{9D8B030D-6E8A-4147-A177-3AD203B41FA5}">
                      <a16:colId xmlns:a16="http://schemas.microsoft.com/office/drawing/2014/main" val="2448103627"/>
                    </a:ext>
                  </a:extLst>
                </a:gridCol>
                <a:gridCol w="3645905">
                  <a:extLst>
                    <a:ext uri="{9D8B030D-6E8A-4147-A177-3AD203B41FA5}">
                      <a16:colId xmlns:a16="http://schemas.microsoft.com/office/drawing/2014/main" val="52940031"/>
                    </a:ext>
                  </a:extLst>
                </a:gridCol>
                <a:gridCol w="3645905">
                  <a:extLst>
                    <a:ext uri="{9D8B030D-6E8A-4147-A177-3AD203B41FA5}">
                      <a16:colId xmlns:a16="http://schemas.microsoft.com/office/drawing/2014/main" val="278249458"/>
                    </a:ext>
                  </a:extLst>
                </a:gridCol>
              </a:tblGrid>
              <a:tr h="550478">
                <a:tc>
                  <a:txBody>
                    <a:bodyPr/>
                    <a:lstStyle/>
                    <a:p>
                      <a:pPr algn="ctr"/>
                      <a:r>
                        <a:rPr lang="en-US" sz="2400" dirty="0"/>
                        <a:t>AWS </a:t>
                      </a:r>
                      <a:r>
                        <a:rPr lang="en-US" sz="2400" dirty="0" err="1"/>
                        <a:t>SNOWCONE</a:t>
                      </a:r>
                      <a:endParaRPr lang="en-US" sz="2400" dirty="0"/>
                    </a:p>
                  </a:txBody>
                  <a:tcPr anchor="ctr"/>
                </a:tc>
                <a:tc>
                  <a:txBody>
                    <a:bodyPr/>
                    <a:lstStyle/>
                    <a:p>
                      <a:pPr algn="ctr"/>
                      <a:r>
                        <a:rPr lang="en-US" sz="2400" dirty="0"/>
                        <a:t>AWS SNOWBALL</a:t>
                      </a:r>
                    </a:p>
                  </a:txBody>
                  <a:tcPr anchor="ctr"/>
                </a:tc>
                <a:tc>
                  <a:txBody>
                    <a:bodyPr/>
                    <a:lstStyle/>
                    <a:p>
                      <a:pPr algn="ctr"/>
                      <a:r>
                        <a:rPr lang="en-US" sz="2400" dirty="0"/>
                        <a:t>AWS SNOWMOBILE</a:t>
                      </a:r>
                    </a:p>
                  </a:txBody>
                  <a:tcPr anchor="ctr"/>
                </a:tc>
                <a:extLst>
                  <a:ext uri="{0D108BD9-81ED-4DB2-BD59-A6C34878D82A}">
                    <a16:rowId xmlns:a16="http://schemas.microsoft.com/office/drawing/2014/main" val="2856222348"/>
                  </a:ext>
                </a:extLst>
              </a:tr>
              <a:tr h="2253592">
                <a:tc>
                  <a:txBody>
                    <a:bodyPr/>
                    <a:lstStyle/>
                    <a:p>
                      <a:pPr algn="ctr"/>
                      <a:endParaRPr lang="en-US" sz="2200" dirty="0"/>
                    </a:p>
                  </a:txBody>
                  <a:tcPr anchor="ctr"/>
                </a:tc>
                <a:tc>
                  <a:txBody>
                    <a:bodyPr/>
                    <a:lstStyle/>
                    <a:p>
                      <a:pPr marL="342900" indent="-342900" algn="ctr">
                        <a:buFont typeface="Arial" panose="020B0604020202020204" pitchFamily="34" charset="0"/>
                        <a:buChar char="•"/>
                      </a:pPr>
                      <a:endParaRPr lang="en-US" sz="2200" dirty="0"/>
                    </a:p>
                  </a:txBody>
                  <a:tcPr anchor="ctr"/>
                </a:tc>
                <a:tc>
                  <a:txBody>
                    <a:bodyPr/>
                    <a:lstStyle/>
                    <a:p>
                      <a:pPr marL="342900" indent="-342900" algn="ctr">
                        <a:buFont typeface="Arial" panose="020B0604020202020204" pitchFamily="34" charset="0"/>
                        <a:buChar char="•"/>
                      </a:pPr>
                      <a:endParaRPr lang="en-US" sz="2200" dirty="0"/>
                    </a:p>
                  </a:txBody>
                  <a:tcPr anchor="ctr"/>
                </a:tc>
                <a:extLst>
                  <a:ext uri="{0D108BD9-81ED-4DB2-BD59-A6C34878D82A}">
                    <a16:rowId xmlns:a16="http://schemas.microsoft.com/office/drawing/2014/main" val="1744842248"/>
                  </a:ext>
                </a:extLst>
              </a:tr>
              <a:tr h="2265270">
                <a:tc>
                  <a:txBody>
                    <a:bodyPr/>
                    <a:lstStyle/>
                    <a:p>
                      <a:pPr algn="ctr"/>
                      <a:endParaRPr lang="en-US" sz="2200" dirty="0"/>
                    </a:p>
                  </a:txBody>
                  <a:tcPr anchor="ctr"/>
                </a:tc>
                <a:tc>
                  <a:txBody>
                    <a:bodyPr/>
                    <a:lstStyle/>
                    <a:p>
                      <a:pPr marL="342900" indent="-342900" algn="ctr">
                        <a:buFont typeface="Arial" panose="020B0604020202020204" pitchFamily="34" charset="0"/>
                        <a:buChar char="•"/>
                      </a:pPr>
                      <a:endParaRPr lang="en-US" sz="2200" dirty="0"/>
                    </a:p>
                  </a:txBody>
                  <a:tcPr anchor="ctr"/>
                </a:tc>
                <a:tc>
                  <a:txBody>
                    <a:bodyPr/>
                    <a:lstStyle/>
                    <a:p>
                      <a:pPr marL="342900" indent="-342900" algn="ctr">
                        <a:buFont typeface="Arial" panose="020B0604020202020204" pitchFamily="34" charset="0"/>
                        <a:buChar char="•"/>
                      </a:pPr>
                      <a:endParaRPr lang="en-US" sz="2200" dirty="0"/>
                    </a:p>
                  </a:txBody>
                  <a:tcPr anchor="ctr"/>
                </a:tc>
                <a:extLst>
                  <a:ext uri="{0D108BD9-81ED-4DB2-BD59-A6C34878D82A}">
                    <a16:rowId xmlns:a16="http://schemas.microsoft.com/office/drawing/2014/main" val="2646595658"/>
                  </a:ext>
                </a:extLst>
              </a:tr>
            </a:tbl>
          </a:graphicData>
        </a:graphic>
      </p:graphicFrame>
      <p:pic>
        <p:nvPicPr>
          <p:cNvPr id="1026" name="Picture 2" descr="AWS-Snowcone">
            <a:extLst>
              <a:ext uri="{FF2B5EF4-FFF2-40B4-BE49-F238E27FC236}">
                <a16:creationId xmlns:a16="http://schemas.microsoft.com/office/drawing/2014/main" id="{185B5D30-6ADA-458D-8FB9-2C4D0123D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596" y="4714847"/>
            <a:ext cx="1934384" cy="907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ws-snowball-edge-storage-device">
            <a:extLst>
              <a:ext uri="{FF2B5EF4-FFF2-40B4-BE49-F238E27FC236}">
                <a16:creationId xmlns:a16="http://schemas.microsoft.com/office/drawing/2014/main" id="{4297199F-ED6E-4789-A4E4-E55189BF7F4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0959" y="4327462"/>
            <a:ext cx="1730080" cy="19895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nowmobile_11082016_09_SO1_534x300.2a5a5677ec9c098f2c4fa915a620e5fd2baed5a4">
            <a:extLst>
              <a:ext uri="{FF2B5EF4-FFF2-40B4-BE49-F238E27FC236}">
                <a16:creationId xmlns:a16="http://schemas.microsoft.com/office/drawing/2014/main" id="{696D9B97-9F95-4379-B91C-26E1AF8CB7BF}"/>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986000" y="4278598"/>
            <a:ext cx="3742976" cy="21027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hand holding a cup of ice cream with a straw&#10;&#10;Description automatically generated with medium confidence">
            <a:extLst>
              <a:ext uri="{FF2B5EF4-FFF2-40B4-BE49-F238E27FC236}">
                <a16:creationId xmlns:a16="http://schemas.microsoft.com/office/drawing/2014/main" id="{70131FDB-D5E7-4F15-8045-33F5A0C78AE0}"/>
              </a:ext>
            </a:extLst>
          </p:cNvPr>
          <p:cNvPicPr>
            <a:picLocks noChangeAspect="1"/>
          </p:cNvPicPr>
          <p:nvPr/>
        </p:nvPicPr>
        <p:blipFill rotWithShape="1">
          <a:blip r:embed="rId6">
            <a:extLst>
              <a:ext uri="{28A0092B-C50C-407E-A947-70E740481C1C}">
                <a14:useLocalDpi xmlns:a14="http://schemas.microsoft.com/office/drawing/2010/main" val="0"/>
              </a:ext>
            </a:extLst>
          </a:blip>
          <a:srcRect l="17460" t="21258" r="28959"/>
          <a:stretch/>
        </p:blipFill>
        <p:spPr>
          <a:xfrm>
            <a:off x="1572840" y="2136476"/>
            <a:ext cx="1768140" cy="1734597"/>
          </a:xfrm>
          <a:prstGeom prst="rect">
            <a:avLst/>
          </a:prstGeom>
        </p:spPr>
      </p:pic>
      <p:pic>
        <p:nvPicPr>
          <p:cNvPr id="10" name="Picture 9" descr="A picture containing outdoor, person, sky&#10;&#10;Description automatically generated">
            <a:extLst>
              <a:ext uri="{FF2B5EF4-FFF2-40B4-BE49-F238E27FC236}">
                <a16:creationId xmlns:a16="http://schemas.microsoft.com/office/drawing/2014/main" id="{6C429890-7640-4C4D-BDB7-B17AE01CAA87}"/>
              </a:ext>
            </a:extLst>
          </p:cNvPr>
          <p:cNvPicPr>
            <a:picLocks noChangeAspect="1"/>
          </p:cNvPicPr>
          <p:nvPr/>
        </p:nvPicPr>
        <p:blipFill rotWithShape="1">
          <a:blip r:embed="rId7">
            <a:extLst>
              <a:ext uri="{28A0092B-C50C-407E-A947-70E740481C1C}">
                <a14:useLocalDpi xmlns:a14="http://schemas.microsoft.com/office/drawing/2010/main" val="0"/>
              </a:ext>
            </a:extLst>
          </a:blip>
          <a:srcRect l="22343" r="7492"/>
          <a:stretch/>
        </p:blipFill>
        <p:spPr>
          <a:xfrm>
            <a:off x="5181740" y="2133713"/>
            <a:ext cx="1828519" cy="1737360"/>
          </a:xfrm>
          <a:prstGeom prst="rect">
            <a:avLst/>
          </a:prstGeom>
        </p:spPr>
      </p:pic>
      <p:pic>
        <p:nvPicPr>
          <p:cNvPr id="12" name="Picture 11" descr="A person riding a snowmobile&#10;&#10;Description automatically generated with medium confidence">
            <a:extLst>
              <a:ext uri="{FF2B5EF4-FFF2-40B4-BE49-F238E27FC236}">
                <a16:creationId xmlns:a16="http://schemas.microsoft.com/office/drawing/2014/main" id="{8EBB5B10-735B-4E13-812C-8A54093138D9}"/>
              </a:ext>
            </a:extLst>
          </p:cNvPr>
          <p:cNvPicPr>
            <a:picLocks noChangeAspect="1"/>
          </p:cNvPicPr>
          <p:nvPr/>
        </p:nvPicPr>
        <p:blipFill rotWithShape="1">
          <a:blip r:embed="rId8">
            <a:extLst>
              <a:ext uri="{28A0092B-C50C-407E-A947-70E740481C1C}">
                <a14:useLocalDpi xmlns:a14="http://schemas.microsoft.com/office/drawing/2010/main" val="0"/>
              </a:ext>
            </a:extLst>
          </a:blip>
          <a:srcRect l="25788" t="2892" r="14305"/>
          <a:stretch/>
        </p:blipFill>
        <p:spPr>
          <a:xfrm>
            <a:off x="8901576" y="2106281"/>
            <a:ext cx="1806363" cy="1764792"/>
          </a:xfrm>
          <a:prstGeom prst="rect">
            <a:avLst/>
          </a:prstGeom>
        </p:spPr>
      </p:pic>
    </p:spTree>
    <p:extLst>
      <p:ext uri="{BB962C8B-B14F-4D97-AF65-F5344CB8AC3E}">
        <p14:creationId xmlns:p14="http://schemas.microsoft.com/office/powerpoint/2010/main" val="384582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DATABASE MIGRATION SERVICE (DMS)</a:t>
            </a:r>
          </a:p>
          <a:p>
            <a:pPr lvl="1"/>
            <a:r>
              <a:rPr lang="en-US" sz="2000" dirty="0"/>
              <a:t>Used to migrate databases from on-premises to AWS, AWS to AWS, or AWS to </a:t>
            </a:r>
            <a:br>
              <a:rPr lang="en-US" sz="2000" dirty="0"/>
            </a:br>
            <a:r>
              <a:rPr lang="en-US" sz="2000" dirty="0"/>
              <a:t>on-premises</a:t>
            </a:r>
          </a:p>
          <a:p>
            <a:pPr lvl="1"/>
            <a:r>
              <a:rPr lang="en-US" sz="2000" dirty="0"/>
              <a:t>Supports homogeneous (same database engines) or heterogeneous (different database engines)</a:t>
            </a:r>
          </a:p>
          <a:p>
            <a:pPr lvl="2"/>
            <a:r>
              <a:rPr lang="en-US" sz="1600" dirty="0"/>
              <a:t>For heterogeneous, use the Schema Conversion Tool</a:t>
            </a:r>
          </a:p>
          <a:p>
            <a:pPr marL="0" indent="0">
              <a:spcBef>
                <a:spcPts val="800"/>
              </a:spcBef>
              <a:buNone/>
            </a:pPr>
            <a:r>
              <a:rPr lang="en-US" sz="2400" dirty="0" err="1">
                <a:solidFill>
                  <a:srgbClr val="FF9900"/>
                </a:solidFill>
              </a:rPr>
              <a:t>DATASYNC</a:t>
            </a:r>
            <a:endParaRPr lang="en-US" sz="2400" dirty="0">
              <a:solidFill>
                <a:srgbClr val="FF9900"/>
              </a:solidFill>
            </a:endParaRPr>
          </a:p>
          <a:p>
            <a:pPr lvl="1"/>
            <a:r>
              <a:rPr lang="en-US" sz="2000" dirty="0"/>
              <a:t>Used to transfer large amounts of data from on-premises to AWS, AWS to AWS, or other cloud providers to AWS</a:t>
            </a:r>
          </a:p>
          <a:p>
            <a:pPr lvl="2"/>
            <a:r>
              <a:rPr lang="en-US" sz="1600" dirty="0" err="1"/>
              <a:t>DataSync</a:t>
            </a:r>
            <a:r>
              <a:rPr lang="en-US" sz="1600" dirty="0"/>
              <a:t> agent installed at the source</a:t>
            </a:r>
          </a:p>
          <a:p>
            <a:pPr lvl="2"/>
            <a:r>
              <a:rPr lang="en-US" sz="1600" dirty="0"/>
              <a:t>On a schedule, data is transferred to </a:t>
            </a:r>
            <a:r>
              <a:rPr lang="en-US" sz="1600" dirty="0" err="1"/>
              <a:t>DataSync</a:t>
            </a:r>
            <a:r>
              <a:rPr lang="en-US" sz="1600" dirty="0"/>
              <a:t> in AWS, and then copied to the AWS destination service </a:t>
            </a:r>
            <a:br>
              <a:rPr lang="en-US" sz="1600" dirty="0"/>
            </a:br>
            <a:r>
              <a:rPr lang="en-US" sz="1600" dirty="0"/>
              <a:t>(S3, </a:t>
            </a:r>
            <a:r>
              <a:rPr lang="en-US" sz="1600" dirty="0" err="1"/>
              <a:t>EFS</a:t>
            </a:r>
            <a:r>
              <a:rPr lang="en-US" sz="1600" dirty="0"/>
              <a:t>, </a:t>
            </a:r>
            <a:r>
              <a:rPr lang="en-US" sz="1600" dirty="0" err="1"/>
              <a:t>FSx</a:t>
            </a:r>
            <a:r>
              <a:rPr lang="en-US" sz="1600" dirty="0"/>
              <a:t>)</a:t>
            </a:r>
          </a:p>
        </p:txBody>
      </p:sp>
    </p:spTree>
    <p:extLst>
      <p:ext uri="{BB962C8B-B14F-4D97-AF65-F5344CB8AC3E}">
        <p14:creationId xmlns:p14="http://schemas.microsoft.com/office/powerpoint/2010/main" val="181039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928273" cy="5919895"/>
          </a:xfrm>
        </p:spPr>
        <p:txBody>
          <a:bodyPr/>
          <a:lstStyle/>
          <a:p>
            <a:pPr marL="0" indent="0">
              <a:spcBef>
                <a:spcPts val="600"/>
              </a:spcBef>
              <a:buSzPct val="100000"/>
              <a:buNone/>
            </a:pPr>
            <a:r>
              <a:rPr lang="en-US" sz="2600" dirty="0"/>
              <a:t>Course Introduction</a:t>
            </a:r>
          </a:p>
          <a:p>
            <a:pPr marL="0" indent="0">
              <a:spcBef>
                <a:spcPts val="600"/>
              </a:spcBef>
              <a:buSzPct val="100000"/>
              <a:buNone/>
            </a:pPr>
            <a:r>
              <a:rPr lang="en-US" sz="2600" dirty="0"/>
              <a:t>AWS Cloud Practitioner Refresher</a:t>
            </a:r>
          </a:p>
          <a:p>
            <a:pPr marL="0" indent="0">
              <a:spcBef>
                <a:spcPts val="600"/>
              </a:spcBef>
              <a:buSzPct val="100000"/>
              <a:buNone/>
            </a:pPr>
            <a:r>
              <a:rPr lang="en-US" sz="2600" dirty="0"/>
              <a:t>Authentication and Authorization – Identity and Access Management (IAM)</a:t>
            </a:r>
          </a:p>
          <a:p>
            <a:pPr marL="0" indent="0">
              <a:spcBef>
                <a:spcPts val="600"/>
              </a:spcBef>
              <a:buSzPct val="100000"/>
              <a:buNone/>
            </a:pPr>
            <a:r>
              <a:rPr lang="en-US" sz="2600" dirty="0"/>
              <a:t>Compute</a:t>
            </a:r>
          </a:p>
          <a:p>
            <a:pPr marL="0" indent="0">
              <a:spcBef>
                <a:spcPts val="600"/>
              </a:spcBef>
              <a:buSzPct val="100000"/>
              <a:buNone/>
            </a:pPr>
            <a:r>
              <a:rPr lang="en-US" sz="2600" dirty="0"/>
              <a:t>Elastic Load Balancing and Auto Scaling</a:t>
            </a:r>
          </a:p>
          <a:p>
            <a:pPr marL="0" indent="0">
              <a:spcBef>
                <a:spcPts val="600"/>
              </a:spcBef>
              <a:buSzPct val="100000"/>
              <a:buNone/>
            </a:pPr>
            <a:r>
              <a:rPr lang="en-US" sz="2600" dirty="0"/>
              <a:t>Networking</a:t>
            </a:r>
            <a:r>
              <a:rPr lang="en-US" sz="2600" dirty="0">
                <a:solidFill>
                  <a:schemeClr val="accent2"/>
                </a:solidFill>
              </a:rPr>
              <a:t> </a:t>
            </a:r>
          </a:p>
          <a:p>
            <a:pPr marL="0" indent="0">
              <a:spcBef>
                <a:spcPts val="600"/>
              </a:spcBef>
              <a:buSzPct val="100000"/>
              <a:buNone/>
            </a:pPr>
            <a:r>
              <a:rPr lang="en-US" sz="2600" dirty="0"/>
              <a:t>Storage</a:t>
            </a:r>
          </a:p>
          <a:p>
            <a:pPr marL="0" indent="0">
              <a:spcBef>
                <a:spcPts val="600"/>
              </a:spcBef>
              <a:buSzPct val="100000"/>
              <a:buNone/>
            </a:pPr>
            <a:r>
              <a:rPr lang="en-US" sz="2600" dirty="0"/>
              <a:t>Databases</a:t>
            </a:r>
          </a:p>
          <a:p>
            <a:pPr marL="0" indent="0">
              <a:spcBef>
                <a:spcPts val="600"/>
              </a:spcBef>
              <a:buSzPct val="100000"/>
              <a:buNone/>
            </a:pPr>
            <a:r>
              <a:rPr lang="en-US" sz="2600" dirty="0">
                <a:solidFill>
                  <a:schemeClr val="accent2"/>
                </a:solidFill>
              </a:rPr>
              <a:t>Data Migration and Transfer</a:t>
            </a:r>
          </a:p>
          <a:p>
            <a:pPr marL="0" indent="0">
              <a:spcBef>
                <a:spcPts val="600"/>
              </a:spcBef>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 (Part 1)</a:t>
            </a:r>
          </a:p>
        </p:txBody>
      </p:sp>
    </p:spTree>
    <p:extLst>
      <p:ext uri="{BB962C8B-B14F-4D97-AF65-F5344CB8AC3E}">
        <p14:creationId xmlns:p14="http://schemas.microsoft.com/office/powerpoint/2010/main" val="168897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APPLICATION MIGRATION SERVICE</a:t>
            </a:r>
          </a:p>
          <a:p>
            <a:pPr lvl="1"/>
            <a:r>
              <a:rPr lang="en-US" sz="2000" dirty="0"/>
              <a:t>Used for lift-and-shift migrations from on-premises to AWS</a:t>
            </a:r>
          </a:p>
          <a:p>
            <a:pPr lvl="1"/>
            <a:r>
              <a:rPr lang="en-US" sz="2000" dirty="0"/>
              <a:t>Replaces the Server Migration Service (SMS)</a:t>
            </a:r>
          </a:p>
          <a:p>
            <a:pPr marL="0" indent="0">
              <a:spcBef>
                <a:spcPts val="800"/>
              </a:spcBef>
              <a:buNone/>
            </a:pPr>
            <a:r>
              <a:rPr lang="en-US" sz="2400" dirty="0">
                <a:solidFill>
                  <a:srgbClr val="FF9900"/>
                </a:solidFill>
              </a:rPr>
              <a:t>AWS TRANSFER FAMILY</a:t>
            </a:r>
          </a:p>
          <a:p>
            <a:pPr lvl="1"/>
            <a:r>
              <a:rPr lang="en-US" sz="2000" dirty="0"/>
              <a:t>Used to transfer files over FTP to either S3 or </a:t>
            </a:r>
            <a:r>
              <a:rPr lang="en-US" sz="2000" dirty="0" err="1"/>
              <a:t>EFS</a:t>
            </a:r>
            <a:endParaRPr lang="en-US" sz="2000" dirty="0"/>
          </a:p>
          <a:p>
            <a:pPr marL="0" indent="0">
              <a:spcBef>
                <a:spcPts val="800"/>
              </a:spcBef>
              <a:buNone/>
            </a:pPr>
            <a:r>
              <a:rPr lang="en-US" sz="2400" dirty="0">
                <a:solidFill>
                  <a:srgbClr val="FF9900"/>
                </a:solidFill>
              </a:rPr>
              <a:t>AWS SNOW FAMILY</a:t>
            </a:r>
          </a:p>
          <a:p>
            <a:pPr lvl="1"/>
            <a:r>
              <a:rPr lang="en-US" sz="2000" dirty="0"/>
              <a:t>Physical devices used to transfer data from on-premises to AWS</a:t>
            </a:r>
          </a:p>
          <a:p>
            <a:pPr lvl="1"/>
            <a:r>
              <a:rPr lang="en-US" sz="2000" dirty="0" err="1"/>
              <a:t>Snowcone</a:t>
            </a:r>
            <a:r>
              <a:rPr lang="en-US" sz="2000" dirty="0"/>
              <a:t>, Snowball, Snowmobile (a semi-truck)</a:t>
            </a:r>
          </a:p>
          <a:p>
            <a:pPr lvl="1"/>
            <a:endParaRPr lang="en-US" sz="2000" dirty="0"/>
          </a:p>
        </p:txBody>
      </p:sp>
    </p:spTree>
    <p:extLst>
      <p:ext uri="{BB962C8B-B14F-4D97-AF65-F5344CB8AC3E}">
        <p14:creationId xmlns:p14="http://schemas.microsoft.com/office/powerpoint/2010/main" val="407205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84C33D-5473-6418-DF58-35EF2DE20BA3}"/>
              </a:ext>
            </a:extLst>
          </p:cNvPr>
          <p:cNvSpPr>
            <a:spLocks noGrp="1"/>
          </p:cNvSpPr>
          <p:nvPr>
            <p:ph type="title"/>
          </p:nvPr>
        </p:nvSpPr>
        <p:spPr/>
        <p:txBody>
          <a:bodyPr/>
          <a:lstStyle/>
          <a:p>
            <a:r>
              <a:rPr lang="en-US" dirty="0"/>
              <a:t>Database Migration Service (DMS)</a:t>
            </a:r>
          </a:p>
        </p:txBody>
      </p:sp>
      <p:sp>
        <p:nvSpPr>
          <p:cNvPr id="10" name="Rectangle 9">
            <a:extLst>
              <a:ext uri="{FF2B5EF4-FFF2-40B4-BE49-F238E27FC236}">
                <a16:creationId xmlns:a16="http://schemas.microsoft.com/office/drawing/2014/main" id="{BABF959D-E0CA-9B95-9550-F434EA88F2D7}"/>
              </a:ext>
            </a:extLst>
          </p:cNvPr>
          <p:cNvSpPr/>
          <p:nvPr/>
        </p:nvSpPr>
        <p:spPr>
          <a:xfrm>
            <a:off x="2082321" y="2268559"/>
            <a:ext cx="1899053" cy="23208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sp>
        <p:nvSpPr>
          <p:cNvPr id="17" name="Rectangle 16">
            <a:extLst>
              <a:ext uri="{FF2B5EF4-FFF2-40B4-BE49-F238E27FC236}">
                <a16:creationId xmlns:a16="http://schemas.microsoft.com/office/drawing/2014/main" id="{B9F358F9-F40A-DCB4-A747-1F5ACED20202}"/>
              </a:ext>
            </a:extLst>
          </p:cNvPr>
          <p:cNvSpPr/>
          <p:nvPr/>
        </p:nvSpPr>
        <p:spPr>
          <a:xfrm>
            <a:off x="4909423" y="2268559"/>
            <a:ext cx="2373154" cy="23208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pic>
        <p:nvPicPr>
          <p:cNvPr id="18" name="Graphic 60">
            <a:extLst>
              <a:ext uri="{FF2B5EF4-FFF2-40B4-BE49-F238E27FC236}">
                <a16:creationId xmlns:a16="http://schemas.microsoft.com/office/drawing/2014/main" id="{1A8D576C-8425-9423-17B1-9B0CA14DA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948" y="2636948"/>
            <a:ext cx="1584103" cy="158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3ABC55A5-BACA-35C2-7B45-6E72F61583BB}"/>
              </a:ext>
            </a:extLst>
          </p:cNvPr>
          <p:cNvSpPr txBox="1"/>
          <p:nvPr/>
        </p:nvSpPr>
        <p:spPr>
          <a:xfrm>
            <a:off x="1690716" y="4628263"/>
            <a:ext cx="2669627" cy="34684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Source Database</a:t>
            </a:r>
          </a:p>
        </p:txBody>
      </p:sp>
      <p:pic>
        <p:nvPicPr>
          <p:cNvPr id="25" name="Graphic 11">
            <a:extLst>
              <a:ext uri="{FF2B5EF4-FFF2-40B4-BE49-F238E27FC236}">
                <a16:creationId xmlns:a16="http://schemas.microsoft.com/office/drawing/2014/main" id="{BAAA9C8A-97CA-63EC-9304-6D8B577D6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213" y="2868783"/>
            <a:ext cx="1122635" cy="112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18">
            <a:extLst>
              <a:ext uri="{FF2B5EF4-FFF2-40B4-BE49-F238E27FC236}">
                <a16:creationId xmlns:a16="http://schemas.microsoft.com/office/drawing/2014/main" id="{1C0D7AF6-A68D-A5C2-E46A-24337E4A5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863" y="3131864"/>
            <a:ext cx="594272" cy="59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8F0B0E2F-F41B-B565-7032-42ECCB0EB6A3}"/>
              </a:ext>
            </a:extLst>
          </p:cNvPr>
          <p:cNvSpPr txBox="1"/>
          <p:nvPr/>
        </p:nvSpPr>
        <p:spPr>
          <a:xfrm>
            <a:off x="4761186" y="4631252"/>
            <a:ext cx="2669627" cy="34684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EC2 Instance with DMS</a:t>
            </a:r>
          </a:p>
        </p:txBody>
      </p:sp>
      <p:sp>
        <p:nvSpPr>
          <p:cNvPr id="28" name="Rectangle 27">
            <a:extLst>
              <a:ext uri="{FF2B5EF4-FFF2-40B4-BE49-F238E27FC236}">
                <a16:creationId xmlns:a16="http://schemas.microsoft.com/office/drawing/2014/main" id="{475D9894-DAA0-E9DE-4E2E-ABA1D1A8076D}"/>
              </a:ext>
            </a:extLst>
          </p:cNvPr>
          <p:cNvSpPr/>
          <p:nvPr/>
        </p:nvSpPr>
        <p:spPr>
          <a:xfrm>
            <a:off x="8210626" y="2268559"/>
            <a:ext cx="1899053" cy="23208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sp>
        <p:nvSpPr>
          <p:cNvPr id="29" name="TextBox 28">
            <a:extLst>
              <a:ext uri="{FF2B5EF4-FFF2-40B4-BE49-F238E27FC236}">
                <a16:creationId xmlns:a16="http://schemas.microsoft.com/office/drawing/2014/main" id="{6145082B-6036-1753-27A6-786757ABEE5E}"/>
              </a:ext>
            </a:extLst>
          </p:cNvPr>
          <p:cNvSpPr txBox="1"/>
          <p:nvPr/>
        </p:nvSpPr>
        <p:spPr>
          <a:xfrm>
            <a:off x="7825338" y="4631252"/>
            <a:ext cx="2669627" cy="34684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Target Database</a:t>
            </a:r>
          </a:p>
        </p:txBody>
      </p:sp>
      <p:pic>
        <p:nvPicPr>
          <p:cNvPr id="30" name="Graphic 11">
            <a:extLst>
              <a:ext uri="{FF2B5EF4-FFF2-40B4-BE49-F238E27FC236}">
                <a16:creationId xmlns:a16="http://schemas.microsoft.com/office/drawing/2014/main" id="{34F3102A-94A8-47DD-ED47-EB3882516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095" y="2863759"/>
            <a:ext cx="1122635" cy="112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7F164F46-551E-81A5-C14D-9535AD88B6A0}"/>
              </a:ext>
            </a:extLst>
          </p:cNvPr>
          <p:cNvCxnSpPr>
            <a:cxnSpLocks/>
            <a:stCxn id="10" idx="3"/>
            <a:endCxn id="17" idx="1"/>
          </p:cNvCxnSpPr>
          <p:nvPr/>
        </p:nvCxnSpPr>
        <p:spPr>
          <a:xfrm>
            <a:off x="3981374" y="3429000"/>
            <a:ext cx="928049" cy="0"/>
          </a:xfrm>
          <a:prstGeom prst="straightConnector1">
            <a:avLst/>
          </a:prstGeom>
          <a:ln w="28575">
            <a:solidFill>
              <a:srgbClr val="FF99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8971B7B-F36C-96FC-7DE8-A49BF472D96F}"/>
              </a:ext>
            </a:extLst>
          </p:cNvPr>
          <p:cNvCxnSpPr>
            <a:cxnSpLocks/>
            <a:stCxn id="17" idx="3"/>
            <a:endCxn id="28" idx="1"/>
          </p:cNvCxnSpPr>
          <p:nvPr/>
        </p:nvCxnSpPr>
        <p:spPr>
          <a:xfrm>
            <a:off x="7282577" y="3429000"/>
            <a:ext cx="928049" cy="0"/>
          </a:xfrm>
          <a:prstGeom prst="straightConnector1">
            <a:avLst/>
          </a:prstGeom>
          <a:ln w="28575">
            <a:solidFill>
              <a:srgbClr val="FF99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03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24" grpId="0"/>
      <p:bldP spid="27" grpId="0"/>
      <p:bldP spid="28"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84C33D-5473-6418-DF58-35EF2DE20BA3}"/>
              </a:ext>
            </a:extLst>
          </p:cNvPr>
          <p:cNvSpPr>
            <a:spLocks noGrp="1"/>
          </p:cNvSpPr>
          <p:nvPr>
            <p:ph type="title"/>
          </p:nvPr>
        </p:nvSpPr>
        <p:spPr/>
        <p:txBody>
          <a:bodyPr/>
          <a:lstStyle/>
          <a:p>
            <a:r>
              <a:rPr lang="en-US" dirty="0"/>
              <a:t>Database Migration Service (DMS) Example</a:t>
            </a:r>
          </a:p>
        </p:txBody>
      </p:sp>
      <p:sp>
        <p:nvSpPr>
          <p:cNvPr id="10" name="Rectangle 9">
            <a:extLst>
              <a:ext uri="{FF2B5EF4-FFF2-40B4-BE49-F238E27FC236}">
                <a16:creationId xmlns:a16="http://schemas.microsoft.com/office/drawing/2014/main" id="{BABF959D-E0CA-9B95-9550-F434EA88F2D7}"/>
              </a:ext>
            </a:extLst>
          </p:cNvPr>
          <p:cNvSpPr/>
          <p:nvPr/>
        </p:nvSpPr>
        <p:spPr>
          <a:xfrm>
            <a:off x="2082321" y="2268559"/>
            <a:ext cx="1899053" cy="23208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sp>
        <p:nvSpPr>
          <p:cNvPr id="17" name="Rectangle 16">
            <a:extLst>
              <a:ext uri="{FF2B5EF4-FFF2-40B4-BE49-F238E27FC236}">
                <a16:creationId xmlns:a16="http://schemas.microsoft.com/office/drawing/2014/main" id="{B9F358F9-F40A-DCB4-A747-1F5ACED20202}"/>
              </a:ext>
            </a:extLst>
          </p:cNvPr>
          <p:cNvSpPr/>
          <p:nvPr/>
        </p:nvSpPr>
        <p:spPr>
          <a:xfrm>
            <a:off x="4909423" y="2268559"/>
            <a:ext cx="2373154" cy="23208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pic>
        <p:nvPicPr>
          <p:cNvPr id="18" name="Graphic 60">
            <a:extLst>
              <a:ext uri="{FF2B5EF4-FFF2-40B4-BE49-F238E27FC236}">
                <a16:creationId xmlns:a16="http://schemas.microsoft.com/office/drawing/2014/main" id="{1A8D576C-8425-9423-17B1-9B0CA14DA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948" y="2636948"/>
            <a:ext cx="1584103" cy="158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3ABC55A5-BACA-35C2-7B45-6E72F61583BB}"/>
              </a:ext>
            </a:extLst>
          </p:cNvPr>
          <p:cNvSpPr txBox="1"/>
          <p:nvPr/>
        </p:nvSpPr>
        <p:spPr>
          <a:xfrm>
            <a:off x="1690716" y="4628263"/>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Source Database</a:t>
            </a:r>
          </a:p>
        </p:txBody>
      </p:sp>
      <p:pic>
        <p:nvPicPr>
          <p:cNvPr id="25" name="Graphic 11">
            <a:extLst>
              <a:ext uri="{FF2B5EF4-FFF2-40B4-BE49-F238E27FC236}">
                <a16:creationId xmlns:a16="http://schemas.microsoft.com/office/drawing/2014/main" id="{BAAA9C8A-97CA-63EC-9304-6D8B577D6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213" y="2868783"/>
            <a:ext cx="1122635" cy="112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18">
            <a:extLst>
              <a:ext uri="{FF2B5EF4-FFF2-40B4-BE49-F238E27FC236}">
                <a16:creationId xmlns:a16="http://schemas.microsoft.com/office/drawing/2014/main" id="{1C0D7AF6-A68D-A5C2-E46A-24337E4A5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863" y="3131864"/>
            <a:ext cx="594272" cy="59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8F0B0E2F-F41B-B565-7032-42ECCB0EB6A3}"/>
              </a:ext>
            </a:extLst>
          </p:cNvPr>
          <p:cNvSpPr txBox="1"/>
          <p:nvPr/>
        </p:nvSpPr>
        <p:spPr>
          <a:xfrm>
            <a:off x="4761186" y="4631252"/>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EC2 Instance with DMS</a:t>
            </a:r>
          </a:p>
        </p:txBody>
      </p:sp>
      <p:sp>
        <p:nvSpPr>
          <p:cNvPr id="28" name="Rectangle 27">
            <a:extLst>
              <a:ext uri="{FF2B5EF4-FFF2-40B4-BE49-F238E27FC236}">
                <a16:creationId xmlns:a16="http://schemas.microsoft.com/office/drawing/2014/main" id="{475D9894-DAA0-E9DE-4E2E-ABA1D1A8076D}"/>
              </a:ext>
            </a:extLst>
          </p:cNvPr>
          <p:cNvSpPr/>
          <p:nvPr/>
        </p:nvSpPr>
        <p:spPr>
          <a:xfrm>
            <a:off x="8210626" y="2268559"/>
            <a:ext cx="1899053" cy="23208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sp>
        <p:nvSpPr>
          <p:cNvPr id="29" name="TextBox 28">
            <a:extLst>
              <a:ext uri="{FF2B5EF4-FFF2-40B4-BE49-F238E27FC236}">
                <a16:creationId xmlns:a16="http://schemas.microsoft.com/office/drawing/2014/main" id="{6145082B-6036-1753-27A6-786757ABEE5E}"/>
              </a:ext>
            </a:extLst>
          </p:cNvPr>
          <p:cNvSpPr txBox="1"/>
          <p:nvPr/>
        </p:nvSpPr>
        <p:spPr>
          <a:xfrm>
            <a:off x="7825338" y="4631252"/>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Target Database</a:t>
            </a:r>
          </a:p>
        </p:txBody>
      </p:sp>
      <p:pic>
        <p:nvPicPr>
          <p:cNvPr id="30" name="Graphic 11">
            <a:extLst>
              <a:ext uri="{FF2B5EF4-FFF2-40B4-BE49-F238E27FC236}">
                <a16:creationId xmlns:a16="http://schemas.microsoft.com/office/drawing/2014/main" id="{34F3102A-94A8-47DD-ED47-EB3882516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095" y="2863759"/>
            <a:ext cx="1122635" cy="112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7F164F46-551E-81A5-C14D-9535AD88B6A0}"/>
              </a:ext>
            </a:extLst>
          </p:cNvPr>
          <p:cNvCxnSpPr>
            <a:cxnSpLocks/>
            <a:stCxn id="10" idx="3"/>
            <a:endCxn id="17" idx="1"/>
          </p:cNvCxnSpPr>
          <p:nvPr/>
        </p:nvCxnSpPr>
        <p:spPr>
          <a:xfrm>
            <a:off x="3981374" y="3429000"/>
            <a:ext cx="928049" cy="0"/>
          </a:xfrm>
          <a:prstGeom prst="straightConnector1">
            <a:avLst/>
          </a:prstGeom>
          <a:ln w="28575">
            <a:solidFill>
              <a:srgbClr val="FF99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8971B7B-F36C-96FC-7DE8-A49BF472D96F}"/>
              </a:ext>
            </a:extLst>
          </p:cNvPr>
          <p:cNvCxnSpPr>
            <a:cxnSpLocks/>
            <a:stCxn id="17" idx="3"/>
            <a:endCxn id="28" idx="1"/>
          </p:cNvCxnSpPr>
          <p:nvPr/>
        </p:nvCxnSpPr>
        <p:spPr>
          <a:xfrm>
            <a:off x="7282577" y="3429000"/>
            <a:ext cx="928049" cy="0"/>
          </a:xfrm>
          <a:prstGeom prst="straightConnector1">
            <a:avLst/>
          </a:prstGeom>
          <a:ln w="28575">
            <a:solidFill>
              <a:srgbClr val="FF99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14EF1FB-C81C-3328-31C9-51CAC520B198}"/>
              </a:ext>
            </a:extLst>
          </p:cNvPr>
          <p:cNvSpPr txBox="1"/>
          <p:nvPr/>
        </p:nvSpPr>
        <p:spPr>
          <a:xfrm>
            <a:off x="1690716" y="5027769"/>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9900"/>
                </a:solidFill>
                <a:effectLst/>
                <a:uLnTx/>
                <a:uFillTx/>
                <a:latin typeface="+mj-lt"/>
                <a:ea typeface="PS TT Commons" charset="0"/>
                <a:cs typeface="PS TT Commons" charset="0"/>
              </a:rPr>
              <a:t>Oracle database that lives on-premises</a:t>
            </a:r>
          </a:p>
        </p:txBody>
      </p:sp>
      <p:sp>
        <p:nvSpPr>
          <p:cNvPr id="5" name="TextBox 4">
            <a:extLst>
              <a:ext uri="{FF2B5EF4-FFF2-40B4-BE49-F238E27FC236}">
                <a16:creationId xmlns:a16="http://schemas.microsoft.com/office/drawing/2014/main" id="{776CF1FE-D1CB-3CF1-019A-0E9A34372403}"/>
              </a:ext>
            </a:extLst>
          </p:cNvPr>
          <p:cNvSpPr txBox="1"/>
          <p:nvPr/>
        </p:nvSpPr>
        <p:spPr>
          <a:xfrm>
            <a:off x="7825338" y="4985614"/>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9900"/>
                </a:solidFill>
                <a:effectLst/>
                <a:uLnTx/>
                <a:uFillTx/>
                <a:latin typeface="+mj-lt"/>
                <a:ea typeface="PS TT Commons" charset="0"/>
                <a:cs typeface="PS TT Commons" charset="0"/>
              </a:rPr>
              <a:t>Amazon </a:t>
            </a:r>
            <a:r>
              <a:rPr kumimoji="0" lang="en-US" b="0" i="0" u="none" strike="noStrike" kern="1200" cap="none" spc="0" normalizeH="0" baseline="0" noProof="0" dirty="0" err="1">
                <a:ln>
                  <a:noFill/>
                </a:ln>
                <a:solidFill>
                  <a:srgbClr val="FF9900"/>
                </a:solidFill>
                <a:effectLst/>
                <a:uLnTx/>
                <a:uFillTx/>
                <a:latin typeface="+mj-lt"/>
                <a:ea typeface="PS TT Commons" charset="0"/>
                <a:cs typeface="PS TT Commons" charset="0"/>
              </a:rPr>
              <a:t>RDS</a:t>
            </a:r>
            <a:r>
              <a:rPr kumimoji="0" lang="en-US" b="0" i="0" u="none" strike="noStrike" kern="1200" cap="none" spc="0" normalizeH="0" baseline="0" noProof="0" dirty="0">
                <a:ln>
                  <a:noFill/>
                </a:ln>
                <a:solidFill>
                  <a:srgbClr val="FF9900"/>
                </a:solidFill>
                <a:effectLst/>
                <a:uLnTx/>
                <a:uFillTx/>
                <a:latin typeface="+mj-lt"/>
                <a:ea typeface="PS TT Commons" charset="0"/>
                <a:cs typeface="PS TT Commons" charset="0"/>
              </a:rPr>
              <a:t> for </a:t>
            </a:r>
            <a:br>
              <a:rPr kumimoji="0" lang="en-US" b="0" i="0" u="none" strike="noStrike" kern="1200" cap="none" spc="0" normalizeH="0" baseline="0" noProof="0" dirty="0">
                <a:ln>
                  <a:noFill/>
                </a:ln>
                <a:solidFill>
                  <a:srgbClr val="FF9900"/>
                </a:solidFill>
                <a:effectLst/>
                <a:uLnTx/>
                <a:uFillTx/>
                <a:latin typeface="+mj-lt"/>
                <a:ea typeface="PS TT Commons" charset="0"/>
                <a:cs typeface="PS TT Commons" charset="0"/>
              </a:rPr>
            </a:br>
            <a:r>
              <a:rPr kumimoji="0" lang="en-US" b="0" i="0" u="none" strike="noStrike" kern="1200" cap="none" spc="0" normalizeH="0" baseline="0" noProof="0" dirty="0">
                <a:ln>
                  <a:noFill/>
                </a:ln>
                <a:solidFill>
                  <a:srgbClr val="FF9900"/>
                </a:solidFill>
                <a:effectLst/>
                <a:uLnTx/>
                <a:uFillTx/>
                <a:latin typeface="+mj-lt"/>
                <a:ea typeface="PS TT Commons" charset="0"/>
                <a:cs typeface="PS TT Commons" charset="0"/>
              </a:rPr>
              <a:t>Oracle database</a:t>
            </a:r>
          </a:p>
        </p:txBody>
      </p:sp>
    </p:spTree>
    <p:extLst>
      <p:ext uri="{BB962C8B-B14F-4D97-AF65-F5344CB8AC3E}">
        <p14:creationId xmlns:p14="http://schemas.microsoft.com/office/powerpoint/2010/main" val="3256279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84C33D-5473-6418-DF58-35EF2DE20BA3}"/>
              </a:ext>
            </a:extLst>
          </p:cNvPr>
          <p:cNvSpPr>
            <a:spLocks noGrp="1"/>
          </p:cNvSpPr>
          <p:nvPr>
            <p:ph type="title"/>
          </p:nvPr>
        </p:nvSpPr>
        <p:spPr/>
        <p:txBody>
          <a:bodyPr/>
          <a:lstStyle/>
          <a:p>
            <a:r>
              <a:rPr lang="en-US" dirty="0"/>
              <a:t>Database Migration Service (DMS) Example</a:t>
            </a:r>
          </a:p>
        </p:txBody>
      </p:sp>
      <p:sp>
        <p:nvSpPr>
          <p:cNvPr id="10" name="Rectangle 9">
            <a:extLst>
              <a:ext uri="{FF2B5EF4-FFF2-40B4-BE49-F238E27FC236}">
                <a16:creationId xmlns:a16="http://schemas.microsoft.com/office/drawing/2014/main" id="{BABF959D-E0CA-9B95-9550-F434EA88F2D7}"/>
              </a:ext>
            </a:extLst>
          </p:cNvPr>
          <p:cNvSpPr/>
          <p:nvPr/>
        </p:nvSpPr>
        <p:spPr>
          <a:xfrm>
            <a:off x="2082321" y="2268559"/>
            <a:ext cx="1899053" cy="23208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sp>
        <p:nvSpPr>
          <p:cNvPr id="17" name="Rectangle 16">
            <a:extLst>
              <a:ext uri="{FF2B5EF4-FFF2-40B4-BE49-F238E27FC236}">
                <a16:creationId xmlns:a16="http://schemas.microsoft.com/office/drawing/2014/main" id="{B9F358F9-F40A-DCB4-A747-1F5ACED20202}"/>
              </a:ext>
            </a:extLst>
          </p:cNvPr>
          <p:cNvSpPr/>
          <p:nvPr/>
        </p:nvSpPr>
        <p:spPr>
          <a:xfrm>
            <a:off x="4909423" y="2268559"/>
            <a:ext cx="2373154" cy="23208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pic>
        <p:nvPicPr>
          <p:cNvPr id="18" name="Graphic 60">
            <a:extLst>
              <a:ext uri="{FF2B5EF4-FFF2-40B4-BE49-F238E27FC236}">
                <a16:creationId xmlns:a16="http://schemas.microsoft.com/office/drawing/2014/main" id="{1A8D576C-8425-9423-17B1-9B0CA14DA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948" y="2636948"/>
            <a:ext cx="1584103" cy="1584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3ABC55A5-BACA-35C2-7B45-6E72F61583BB}"/>
              </a:ext>
            </a:extLst>
          </p:cNvPr>
          <p:cNvSpPr txBox="1"/>
          <p:nvPr/>
        </p:nvSpPr>
        <p:spPr>
          <a:xfrm>
            <a:off x="1690716" y="4628263"/>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Source Database</a:t>
            </a:r>
          </a:p>
        </p:txBody>
      </p:sp>
      <p:pic>
        <p:nvPicPr>
          <p:cNvPr id="25" name="Graphic 11">
            <a:extLst>
              <a:ext uri="{FF2B5EF4-FFF2-40B4-BE49-F238E27FC236}">
                <a16:creationId xmlns:a16="http://schemas.microsoft.com/office/drawing/2014/main" id="{BAAA9C8A-97CA-63EC-9304-6D8B577D6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213" y="2868783"/>
            <a:ext cx="1122635" cy="112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18">
            <a:extLst>
              <a:ext uri="{FF2B5EF4-FFF2-40B4-BE49-F238E27FC236}">
                <a16:creationId xmlns:a16="http://schemas.microsoft.com/office/drawing/2014/main" id="{1C0D7AF6-A68D-A5C2-E46A-24337E4A5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8863" y="3131864"/>
            <a:ext cx="594272" cy="59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8F0B0E2F-F41B-B565-7032-42ECCB0EB6A3}"/>
              </a:ext>
            </a:extLst>
          </p:cNvPr>
          <p:cNvSpPr txBox="1"/>
          <p:nvPr/>
        </p:nvSpPr>
        <p:spPr>
          <a:xfrm>
            <a:off x="4761186" y="4631252"/>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EC2 Instance with DMS</a:t>
            </a:r>
          </a:p>
        </p:txBody>
      </p:sp>
      <p:sp>
        <p:nvSpPr>
          <p:cNvPr id="28" name="Rectangle 27">
            <a:extLst>
              <a:ext uri="{FF2B5EF4-FFF2-40B4-BE49-F238E27FC236}">
                <a16:creationId xmlns:a16="http://schemas.microsoft.com/office/drawing/2014/main" id="{475D9894-DAA0-E9DE-4E2E-ABA1D1A8076D}"/>
              </a:ext>
            </a:extLst>
          </p:cNvPr>
          <p:cNvSpPr/>
          <p:nvPr/>
        </p:nvSpPr>
        <p:spPr>
          <a:xfrm>
            <a:off x="8210626" y="2268559"/>
            <a:ext cx="1899053" cy="23208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sp>
        <p:nvSpPr>
          <p:cNvPr id="29" name="TextBox 28">
            <a:extLst>
              <a:ext uri="{FF2B5EF4-FFF2-40B4-BE49-F238E27FC236}">
                <a16:creationId xmlns:a16="http://schemas.microsoft.com/office/drawing/2014/main" id="{6145082B-6036-1753-27A6-786757ABEE5E}"/>
              </a:ext>
            </a:extLst>
          </p:cNvPr>
          <p:cNvSpPr txBox="1"/>
          <p:nvPr/>
        </p:nvSpPr>
        <p:spPr>
          <a:xfrm>
            <a:off x="7825338" y="4631252"/>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Target Database</a:t>
            </a:r>
          </a:p>
        </p:txBody>
      </p:sp>
      <p:pic>
        <p:nvPicPr>
          <p:cNvPr id="30" name="Graphic 11">
            <a:extLst>
              <a:ext uri="{FF2B5EF4-FFF2-40B4-BE49-F238E27FC236}">
                <a16:creationId xmlns:a16="http://schemas.microsoft.com/office/drawing/2014/main" id="{34F3102A-94A8-47DD-ED47-EB3882516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095" y="2863759"/>
            <a:ext cx="1122635" cy="1122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7F164F46-551E-81A5-C14D-9535AD88B6A0}"/>
              </a:ext>
            </a:extLst>
          </p:cNvPr>
          <p:cNvCxnSpPr>
            <a:cxnSpLocks/>
            <a:stCxn id="10" idx="3"/>
            <a:endCxn id="17" idx="1"/>
          </p:cNvCxnSpPr>
          <p:nvPr/>
        </p:nvCxnSpPr>
        <p:spPr>
          <a:xfrm>
            <a:off x="3981374" y="3429000"/>
            <a:ext cx="928049" cy="0"/>
          </a:xfrm>
          <a:prstGeom prst="straightConnector1">
            <a:avLst/>
          </a:prstGeom>
          <a:ln w="28575">
            <a:solidFill>
              <a:srgbClr val="FF99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8971B7B-F36C-96FC-7DE8-A49BF472D96F}"/>
              </a:ext>
            </a:extLst>
          </p:cNvPr>
          <p:cNvCxnSpPr>
            <a:cxnSpLocks/>
            <a:stCxn id="17" idx="3"/>
            <a:endCxn id="28" idx="1"/>
          </p:cNvCxnSpPr>
          <p:nvPr/>
        </p:nvCxnSpPr>
        <p:spPr>
          <a:xfrm>
            <a:off x="7282577" y="3429000"/>
            <a:ext cx="928049" cy="0"/>
          </a:xfrm>
          <a:prstGeom prst="straightConnector1">
            <a:avLst/>
          </a:prstGeom>
          <a:ln w="28575">
            <a:solidFill>
              <a:srgbClr val="FF99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14EF1FB-C81C-3328-31C9-51CAC520B198}"/>
              </a:ext>
            </a:extLst>
          </p:cNvPr>
          <p:cNvSpPr txBox="1"/>
          <p:nvPr/>
        </p:nvSpPr>
        <p:spPr>
          <a:xfrm>
            <a:off x="1690716" y="5027769"/>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9900"/>
                </a:solidFill>
                <a:effectLst/>
                <a:uLnTx/>
                <a:uFillTx/>
                <a:latin typeface="+mj-lt"/>
                <a:ea typeface="PS TT Commons" charset="0"/>
                <a:cs typeface="PS TT Commons" charset="0"/>
              </a:rPr>
              <a:t>MySQL Database that lives in Amazon </a:t>
            </a:r>
            <a:r>
              <a:rPr kumimoji="0" lang="en-US" b="0" i="0" u="none" strike="noStrike" kern="1200" cap="none" spc="0" normalizeH="0" baseline="0" noProof="0" dirty="0" err="1">
                <a:ln>
                  <a:noFill/>
                </a:ln>
                <a:solidFill>
                  <a:srgbClr val="FF9900"/>
                </a:solidFill>
                <a:effectLst/>
                <a:uLnTx/>
                <a:uFillTx/>
                <a:latin typeface="+mj-lt"/>
                <a:ea typeface="PS TT Commons" charset="0"/>
                <a:cs typeface="PS TT Commons" charset="0"/>
              </a:rPr>
              <a:t>RDS</a:t>
            </a:r>
            <a:endParaRPr kumimoji="0" lang="en-US" b="0" i="0" u="none" strike="noStrike" kern="1200" cap="none" spc="0" normalizeH="0" baseline="0" noProof="0" dirty="0">
              <a:ln>
                <a:noFill/>
              </a:ln>
              <a:solidFill>
                <a:srgbClr val="FF9900"/>
              </a:solidFill>
              <a:effectLst/>
              <a:uLnTx/>
              <a:uFillTx/>
              <a:latin typeface="+mj-lt"/>
              <a:ea typeface="PS TT Commons" charset="0"/>
              <a:cs typeface="PS TT Commons" charset="0"/>
            </a:endParaRPr>
          </a:p>
        </p:txBody>
      </p:sp>
      <p:sp>
        <p:nvSpPr>
          <p:cNvPr id="5" name="TextBox 4">
            <a:extLst>
              <a:ext uri="{FF2B5EF4-FFF2-40B4-BE49-F238E27FC236}">
                <a16:creationId xmlns:a16="http://schemas.microsoft.com/office/drawing/2014/main" id="{776CF1FE-D1CB-3CF1-019A-0E9A34372403}"/>
              </a:ext>
            </a:extLst>
          </p:cNvPr>
          <p:cNvSpPr txBox="1"/>
          <p:nvPr/>
        </p:nvSpPr>
        <p:spPr>
          <a:xfrm>
            <a:off x="7825338" y="4985614"/>
            <a:ext cx="2669627"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9900"/>
                </a:solidFill>
                <a:effectLst/>
                <a:uLnTx/>
                <a:uFillTx/>
                <a:latin typeface="+mj-lt"/>
                <a:ea typeface="PS TT Commons" charset="0"/>
                <a:cs typeface="PS TT Commons" charset="0"/>
              </a:rPr>
              <a:t>Aurora Database</a:t>
            </a:r>
          </a:p>
        </p:txBody>
      </p:sp>
    </p:spTree>
    <p:extLst>
      <p:ext uri="{BB962C8B-B14F-4D97-AF65-F5344CB8AC3E}">
        <p14:creationId xmlns:p14="http://schemas.microsoft.com/office/powerpoint/2010/main" val="3164066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92484A-3E9C-514F-4746-2FBC6FAD4744}"/>
              </a:ext>
            </a:extLst>
          </p:cNvPr>
          <p:cNvSpPr>
            <a:spLocks noGrp="1"/>
          </p:cNvSpPr>
          <p:nvPr>
            <p:ph type="body" sz="quarter" idx="10"/>
          </p:nvPr>
        </p:nvSpPr>
        <p:spPr/>
        <p:txBody>
          <a:bodyPr/>
          <a:lstStyle/>
          <a:p>
            <a:r>
              <a:rPr lang="en-US" dirty="0">
                <a:solidFill>
                  <a:srgbClr val="FF9900"/>
                </a:solidFill>
              </a:rPr>
              <a:t>Schema Conversion Tool</a:t>
            </a:r>
          </a:p>
        </p:txBody>
      </p:sp>
      <p:sp>
        <p:nvSpPr>
          <p:cNvPr id="5" name="Text Placeholder 4">
            <a:extLst>
              <a:ext uri="{FF2B5EF4-FFF2-40B4-BE49-F238E27FC236}">
                <a16:creationId xmlns:a16="http://schemas.microsoft.com/office/drawing/2014/main" id="{94C4EC4C-B822-EE5C-1339-A55A8905FF70}"/>
              </a:ext>
            </a:extLst>
          </p:cNvPr>
          <p:cNvSpPr>
            <a:spLocks noGrp="1"/>
          </p:cNvSpPr>
          <p:nvPr>
            <p:ph type="body" sz="quarter" idx="11"/>
          </p:nvPr>
        </p:nvSpPr>
        <p:spPr/>
        <p:txBody>
          <a:bodyPr>
            <a:normAutofit/>
          </a:bodyPr>
          <a:lstStyle/>
          <a:p>
            <a:r>
              <a:rPr lang="en-US" dirty="0"/>
              <a:t>Used to translate your database schema when your source and target databases are using different engines (e.g., PostgreSQL to Oracle)</a:t>
            </a:r>
          </a:p>
          <a:p>
            <a:r>
              <a:rPr lang="en-US" dirty="0"/>
              <a:t>You can also pre-create the schema on the target</a:t>
            </a:r>
          </a:p>
          <a:p>
            <a:endParaRPr lang="en-US" dirty="0"/>
          </a:p>
        </p:txBody>
      </p:sp>
    </p:spTree>
    <p:extLst>
      <p:ext uri="{BB962C8B-B14F-4D97-AF65-F5344CB8AC3E}">
        <p14:creationId xmlns:p14="http://schemas.microsoft.com/office/powerpoint/2010/main" val="1340685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Sources and Targets for Databases</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572818" y="1424505"/>
            <a:ext cx="5250467"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Sources </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424505"/>
            <a:ext cx="5250467"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Targets </a:t>
            </a:r>
          </a:p>
        </p:txBody>
      </p:sp>
      <p:sp>
        <p:nvSpPr>
          <p:cNvPr id="10" name="TextBox 9">
            <a:extLst>
              <a:ext uri="{FF2B5EF4-FFF2-40B4-BE49-F238E27FC236}">
                <a16:creationId xmlns:a16="http://schemas.microsoft.com/office/drawing/2014/main" id="{B8C0DA1E-1D85-4FF7-BE86-93ACE7684235}"/>
              </a:ext>
            </a:extLst>
          </p:cNvPr>
          <p:cNvSpPr txBox="1"/>
          <p:nvPr/>
        </p:nvSpPr>
        <p:spPr>
          <a:xfrm>
            <a:off x="1074825" y="1982195"/>
            <a:ext cx="4751710" cy="3895195"/>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300"/>
              </a:spcBef>
              <a:spcAft>
                <a:spcPts val="3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Oracle</a:t>
            </a:r>
          </a:p>
          <a:p>
            <a:pPr marL="0" marR="0" lvl="0" indent="0" algn="r" defTabSz="439502" rtl="0" eaLnBrk="1" fontAlgn="auto" latinLnBrk="0" hangingPunct="1">
              <a:lnSpc>
                <a:spcPct val="100000"/>
              </a:lnSpc>
              <a:spcBef>
                <a:spcPts val="300"/>
              </a:spcBef>
              <a:spcAft>
                <a:spcPts val="300"/>
              </a:spcAft>
              <a:buClrTx/>
              <a:buSzTx/>
              <a:buFontTx/>
              <a:buNone/>
              <a:tabLst/>
              <a:defRPr/>
            </a:pPr>
            <a:r>
              <a:rPr lang="en-US" sz="2400" dirty="0">
                <a:solidFill>
                  <a:srgbClr val="404040"/>
                </a:solidFill>
                <a:latin typeface="Trebuchet MS" panose="020B0603020202020204"/>
                <a:ea typeface="PS TT Commons" charset="0"/>
                <a:cs typeface="PS TT Commons" charset="0"/>
              </a:rPr>
              <a:t>Microsoft SQL Server</a:t>
            </a:r>
          </a:p>
          <a:p>
            <a:pPr marL="0" marR="0" lvl="0" indent="0" algn="r" defTabSz="439502" rtl="0" eaLnBrk="1" fontAlgn="auto" latinLnBrk="0" hangingPunct="1">
              <a:lnSpc>
                <a:spcPct val="100000"/>
              </a:lnSpc>
              <a:spcBef>
                <a:spcPts val="300"/>
              </a:spcBef>
              <a:spcAft>
                <a:spcPts val="3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Microsoft Azure SQL</a:t>
            </a:r>
          </a:p>
          <a:p>
            <a:pPr marL="0" marR="0" lvl="0" indent="0" algn="r" defTabSz="439502" rtl="0" eaLnBrk="1" fontAlgn="auto" latinLnBrk="0" hangingPunct="1">
              <a:lnSpc>
                <a:spcPct val="100000"/>
              </a:lnSpc>
              <a:spcBef>
                <a:spcPts val="300"/>
              </a:spcBef>
              <a:spcAft>
                <a:spcPts val="300"/>
              </a:spcAft>
              <a:buClrTx/>
              <a:buSzTx/>
              <a:buFontTx/>
              <a:buNone/>
              <a:tabLst/>
              <a:defRPr/>
            </a:pPr>
            <a:r>
              <a:rPr lang="en-US" sz="2400" dirty="0">
                <a:solidFill>
                  <a:srgbClr val="404040"/>
                </a:solidFill>
                <a:latin typeface="Trebuchet MS" panose="020B0603020202020204"/>
                <a:ea typeface="PS TT Commons" charset="0"/>
                <a:cs typeface="PS TT Commons" charset="0"/>
              </a:rPr>
              <a:t>Google Cloud for MySQL</a:t>
            </a:r>
          </a:p>
          <a:p>
            <a:pPr marL="0" marR="0" lvl="0" indent="0" algn="r" defTabSz="439502" rtl="0" eaLnBrk="1" fontAlgn="auto" latinLnBrk="0" hangingPunct="1">
              <a:lnSpc>
                <a:spcPct val="100000"/>
              </a:lnSpc>
              <a:spcBef>
                <a:spcPts val="300"/>
              </a:spcBef>
              <a:spcAft>
                <a:spcPts val="3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PostgreSQL</a:t>
            </a:r>
          </a:p>
          <a:p>
            <a:pPr marL="0" marR="0" lvl="0" indent="0" algn="r" defTabSz="439502" rtl="0" eaLnBrk="1" fontAlgn="auto" latinLnBrk="0" hangingPunct="1">
              <a:lnSpc>
                <a:spcPct val="100000"/>
              </a:lnSpc>
              <a:spcBef>
                <a:spcPts val="300"/>
              </a:spcBef>
              <a:spcAft>
                <a:spcPts val="300"/>
              </a:spcAft>
              <a:buClrTx/>
              <a:buSzTx/>
              <a:buFontTx/>
              <a:buNone/>
              <a:tabLst/>
              <a:defRPr/>
            </a:pPr>
            <a:r>
              <a:rPr lang="en-US" sz="2400" dirty="0">
                <a:solidFill>
                  <a:srgbClr val="404040"/>
                </a:solidFill>
                <a:latin typeface="Trebuchet MS" panose="020B0603020202020204"/>
                <a:ea typeface="PS TT Commons" charset="0"/>
                <a:cs typeface="PS TT Commons" charset="0"/>
              </a:rPr>
              <a:t>SAP ASE</a:t>
            </a:r>
          </a:p>
          <a:p>
            <a:pPr marL="0" marR="0" lvl="0" indent="0" algn="r" defTabSz="439502" rtl="0" eaLnBrk="1" fontAlgn="auto" latinLnBrk="0" hangingPunct="1">
              <a:lnSpc>
                <a:spcPct val="100000"/>
              </a:lnSpc>
              <a:spcBef>
                <a:spcPts val="300"/>
              </a:spcBef>
              <a:spcAft>
                <a:spcPts val="300"/>
              </a:spcAft>
              <a:buClrTx/>
              <a:buSzTx/>
              <a:buFontTx/>
              <a:buNone/>
              <a:tabLst/>
              <a:defRPr/>
            </a:pPr>
            <a:r>
              <a:rPr kumimoji="0" lang="en-US" sz="2400" b="0" i="0" u="none" strike="noStrike" kern="1200" cap="none" spc="0" normalizeH="0" baseline="0" noProof="0" dirty="0" err="1">
                <a:ln>
                  <a:noFill/>
                </a:ln>
                <a:solidFill>
                  <a:srgbClr val="404040"/>
                </a:solidFill>
                <a:effectLst/>
                <a:uLnTx/>
                <a:uFillTx/>
                <a:latin typeface="Trebuchet MS" panose="020B0603020202020204"/>
                <a:ea typeface="PS TT Commons" charset="0"/>
                <a:cs typeface="PS TT Commons" charset="0"/>
              </a:rPr>
              <a:t>DocumentDB</a:t>
            </a: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r" defTabSz="439502" rtl="0" eaLnBrk="1" fontAlgn="auto" latinLnBrk="0" hangingPunct="1">
              <a:lnSpc>
                <a:spcPct val="100000"/>
              </a:lnSpc>
              <a:spcBef>
                <a:spcPts val="300"/>
              </a:spcBef>
              <a:spcAft>
                <a:spcPts val="300"/>
              </a:spcAft>
              <a:buClrTx/>
              <a:buSzTx/>
              <a:buFontTx/>
              <a:buNone/>
              <a:tabLst/>
              <a:defRPr/>
            </a:pPr>
            <a:r>
              <a:rPr lang="en-US" sz="2400" dirty="0">
                <a:solidFill>
                  <a:srgbClr val="404040"/>
                </a:solidFill>
                <a:latin typeface="Trebuchet MS" panose="020B0603020202020204"/>
                <a:ea typeface="PS TT Commons" charset="0"/>
                <a:cs typeface="PS TT Commons" charset="0"/>
              </a:rPr>
              <a:t>S3</a:t>
            </a:r>
          </a:p>
          <a:p>
            <a:pPr marL="0" marR="0" lvl="0" indent="0" algn="r" defTabSz="439502" rtl="0" eaLnBrk="1" fontAlgn="auto" latinLnBrk="0" hangingPunct="1">
              <a:lnSpc>
                <a:spcPct val="100000"/>
              </a:lnSpc>
              <a:spcBef>
                <a:spcPts val="300"/>
              </a:spcBef>
              <a:spcAft>
                <a:spcPts val="300"/>
              </a:spcAft>
              <a:buClrTx/>
              <a:buSzTx/>
              <a:buFontTx/>
              <a:buNone/>
              <a:tabLst/>
              <a:defRPr/>
            </a:pPr>
            <a:r>
              <a:rPr lang="en-US" sz="2400" dirty="0">
                <a:solidFill>
                  <a:srgbClr val="404040"/>
                </a:solidFill>
                <a:latin typeface="Trebuchet MS" panose="020B0603020202020204"/>
                <a:ea typeface="PS TT Commons" charset="0"/>
                <a:cs typeface="PS TT Commons" charset="0"/>
              </a:rPr>
              <a:t>IBM Db2</a:t>
            </a: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1982196"/>
            <a:ext cx="5250463" cy="4718154"/>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300"/>
              </a:spcBef>
              <a:spcAft>
                <a:spcPts val="3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Oracle</a:t>
            </a:r>
          </a:p>
          <a:p>
            <a:pPr marL="0" marR="0" lvl="0" indent="0" algn="l" defTabSz="439502" rtl="0" eaLnBrk="1" fontAlgn="auto" latinLnBrk="0" hangingPunct="1">
              <a:lnSpc>
                <a:spcPct val="100000"/>
              </a:lnSpc>
              <a:spcBef>
                <a:spcPts val="300"/>
              </a:spcBef>
              <a:spcAft>
                <a:spcPts val="300"/>
              </a:spcAft>
              <a:buClrTx/>
              <a:buSzTx/>
              <a:buFontTx/>
              <a:buNone/>
              <a:tabLst/>
              <a:defRPr/>
            </a:pPr>
            <a:r>
              <a:rPr lang="en-US" sz="2400" dirty="0">
                <a:solidFill>
                  <a:srgbClr val="404040"/>
                </a:solidFill>
                <a:latin typeface="Trebuchet MS" panose="020B0603020202020204"/>
                <a:ea typeface="PS TT Commons" charset="0"/>
                <a:cs typeface="PS TT Commons" charset="0"/>
              </a:rPr>
              <a:t>Microsoft SQL Server</a:t>
            </a:r>
          </a:p>
          <a:p>
            <a:pPr marL="0" marR="0" lvl="0" indent="0" algn="l" defTabSz="439502" rtl="0" eaLnBrk="1" fontAlgn="auto" latinLnBrk="0" hangingPunct="1">
              <a:lnSpc>
                <a:spcPct val="100000"/>
              </a:lnSpc>
              <a:spcBef>
                <a:spcPts val="300"/>
              </a:spcBef>
              <a:spcAft>
                <a:spcPts val="3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MySQL</a:t>
            </a:r>
          </a:p>
          <a:p>
            <a:pPr marL="0" marR="0" lvl="0" indent="0" algn="l" defTabSz="439502" rtl="0" eaLnBrk="1" fontAlgn="auto" latinLnBrk="0" hangingPunct="1">
              <a:lnSpc>
                <a:spcPct val="100000"/>
              </a:lnSpc>
              <a:spcBef>
                <a:spcPts val="300"/>
              </a:spcBef>
              <a:spcAft>
                <a:spcPts val="300"/>
              </a:spcAft>
              <a:buClrTx/>
              <a:buSzTx/>
              <a:buFontTx/>
              <a:buNone/>
              <a:tabLst/>
              <a:defRPr/>
            </a:pPr>
            <a:r>
              <a:rPr lang="en-US" sz="2400" dirty="0">
                <a:solidFill>
                  <a:srgbClr val="404040"/>
                </a:solidFill>
                <a:latin typeface="Trebuchet MS" panose="020B0603020202020204"/>
                <a:ea typeface="PS TT Commons" charset="0"/>
                <a:cs typeface="PS TT Commons" charset="0"/>
              </a:rPr>
              <a:t>MariaDB</a:t>
            </a:r>
          </a:p>
          <a:p>
            <a:pPr marL="0" marR="0" lvl="0" indent="0" algn="l" defTabSz="439502" rtl="0" eaLnBrk="1" fontAlgn="auto" latinLnBrk="0" hangingPunct="1">
              <a:lnSpc>
                <a:spcPct val="100000"/>
              </a:lnSpc>
              <a:spcBef>
                <a:spcPts val="300"/>
              </a:spcBef>
              <a:spcAft>
                <a:spcPts val="3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PostgreSQL</a:t>
            </a:r>
          </a:p>
          <a:p>
            <a:pPr marL="0" marR="0" lvl="0" indent="0" algn="l" defTabSz="439502" rtl="0" eaLnBrk="1" fontAlgn="auto" latinLnBrk="0" hangingPunct="1">
              <a:lnSpc>
                <a:spcPct val="100000"/>
              </a:lnSpc>
              <a:spcBef>
                <a:spcPts val="300"/>
              </a:spcBef>
              <a:spcAft>
                <a:spcPts val="300"/>
              </a:spcAft>
              <a:buClrTx/>
              <a:buSzTx/>
              <a:buFontTx/>
              <a:buNone/>
              <a:tabLst/>
              <a:defRPr/>
            </a:pPr>
            <a:r>
              <a:rPr lang="en-US" sz="2400" dirty="0">
                <a:solidFill>
                  <a:srgbClr val="404040"/>
                </a:solidFill>
                <a:latin typeface="Trebuchet MS" panose="020B0603020202020204"/>
                <a:ea typeface="PS TT Commons" charset="0"/>
                <a:cs typeface="PS TT Commons" charset="0"/>
              </a:rPr>
              <a:t>SAP</a:t>
            </a:r>
          </a:p>
          <a:p>
            <a:pPr marL="0" marR="0" lvl="0" indent="0" algn="l" defTabSz="439502" rtl="0" eaLnBrk="1" fontAlgn="auto" latinLnBrk="0" hangingPunct="1">
              <a:lnSpc>
                <a:spcPct val="100000"/>
              </a:lnSpc>
              <a:spcBef>
                <a:spcPts val="300"/>
              </a:spcBef>
              <a:spcAft>
                <a:spcPts val="3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Redis</a:t>
            </a:r>
          </a:p>
          <a:p>
            <a:pPr marL="0" marR="0" lvl="0" indent="0" algn="l" defTabSz="439502" rtl="0" eaLnBrk="1" fontAlgn="auto" latinLnBrk="0" hangingPunct="1">
              <a:lnSpc>
                <a:spcPct val="100000"/>
              </a:lnSpc>
              <a:spcBef>
                <a:spcPts val="300"/>
              </a:spcBef>
              <a:spcAft>
                <a:spcPts val="300"/>
              </a:spcAft>
              <a:buClrTx/>
              <a:buSzTx/>
              <a:buFontTx/>
              <a:buNone/>
              <a:tabLst/>
              <a:defRPr/>
            </a:pPr>
            <a:r>
              <a:rPr lang="en-US" sz="2400" dirty="0">
                <a:solidFill>
                  <a:srgbClr val="404040"/>
                </a:solidFill>
                <a:latin typeface="Trebuchet MS" panose="020B0603020202020204"/>
                <a:ea typeface="PS TT Commons" charset="0"/>
                <a:cs typeface="PS TT Commons" charset="0"/>
              </a:rPr>
              <a:t>Aurora, Redshift, S3, DynamoDB, OpenSearch, </a:t>
            </a:r>
            <a:r>
              <a:rPr lang="en-US" sz="2400" dirty="0" err="1">
                <a:solidFill>
                  <a:srgbClr val="404040"/>
                </a:solidFill>
                <a:latin typeface="Trebuchet MS" panose="020B0603020202020204"/>
                <a:ea typeface="PS TT Commons" charset="0"/>
                <a:cs typeface="PS TT Commons" charset="0"/>
              </a:rPr>
              <a:t>ElastiCache</a:t>
            </a:r>
            <a:r>
              <a:rPr lang="en-US" sz="2400" dirty="0">
                <a:solidFill>
                  <a:srgbClr val="404040"/>
                </a:solidFill>
                <a:latin typeface="Trebuchet MS" panose="020B0603020202020204"/>
                <a:ea typeface="PS TT Commons" charset="0"/>
                <a:cs typeface="PS TT Commons" charset="0"/>
              </a:rPr>
              <a:t>, Kinesis Data Streams, </a:t>
            </a:r>
            <a:r>
              <a:rPr lang="en-US" sz="2400" dirty="0" err="1">
                <a:solidFill>
                  <a:srgbClr val="404040"/>
                </a:solidFill>
                <a:latin typeface="Trebuchet MS" panose="020B0603020202020204"/>
                <a:ea typeface="PS TT Commons" charset="0"/>
                <a:cs typeface="PS TT Commons" charset="0"/>
              </a:rPr>
              <a:t>DocumentDB</a:t>
            </a:r>
            <a:r>
              <a:rPr lang="en-US" sz="2400" dirty="0">
                <a:solidFill>
                  <a:srgbClr val="404040"/>
                </a:solidFill>
                <a:latin typeface="Trebuchet MS" panose="020B0603020202020204"/>
                <a:ea typeface="PS TT Commons" charset="0"/>
                <a:cs typeface="PS TT Commons" charset="0"/>
              </a:rPr>
              <a:t>, Neptune, Kafka</a:t>
            </a: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71622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7897BF2-2514-C92E-BCDF-5D3EA6145239}"/>
              </a:ext>
            </a:extLst>
          </p:cNvPr>
          <p:cNvSpPr>
            <a:spLocks noGrp="1"/>
          </p:cNvSpPr>
          <p:nvPr>
            <p:ph type="body" sz="quarter" idx="10"/>
          </p:nvPr>
        </p:nvSpPr>
        <p:spPr/>
        <p:txBody>
          <a:bodyPr/>
          <a:lstStyle/>
          <a:p>
            <a:r>
              <a:rPr lang="en-US" sz="2800" dirty="0">
                <a:latin typeface="+mj-lt"/>
              </a:rPr>
              <a:t>Used to move large amounts of data</a:t>
            </a:r>
          </a:p>
          <a:p>
            <a:pPr lvl="1"/>
            <a:r>
              <a:rPr lang="en-US" sz="2200" dirty="0">
                <a:latin typeface="+mj-lt"/>
              </a:rPr>
              <a:t>From on-premises to AWS</a:t>
            </a:r>
          </a:p>
          <a:p>
            <a:pPr lvl="1"/>
            <a:r>
              <a:rPr lang="en-US" sz="2200" dirty="0">
                <a:latin typeface="+mj-lt"/>
              </a:rPr>
              <a:t>From AWS to AWS</a:t>
            </a:r>
          </a:p>
          <a:p>
            <a:pPr lvl="1"/>
            <a:r>
              <a:rPr lang="en-US" sz="2200" dirty="0">
                <a:latin typeface="+mj-lt"/>
              </a:rPr>
              <a:t>From other clouds to AWS</a:t>
            </a:r>
          </a:p>
        </p:txBody>
      </p:sp>
      <p:sp>
        <p:nvSpPr>
          <p:cNvPr id="10" name="Content Placeholder 9">
            <a:extLst>
              <a:ext uri="{FF2B5EF4-FFF2-40B4-BE49-F238E27FC236}">
                <a16:creationId xmlns:a16="http://schemas.microsoft.com/office/drawing/2014/main" id="{7A517BDF-143D-9848-F61A-8754C9549E65}"/>
              </a:ext>
            </a:extLst>
          </p:cNvPr>
          <p:cNvSpPr>
            <a:spLocks noGrp="1"/>
          </p:cNvSpPr>
          <p:nvPr>
            <p:ph sz="quarter" idx="14"/>
          </p:nvPr>
        </p:nvSpPr>
        <p:spPr/>
        <p:txBody>
          <a:bodyPr/>
          <a:lstStyle/>
          <a:p>
            <a:r>
              <a:rPr lang="en-US" dirty="0"/>
              <a:t>AWS </a:t>
            </a:r>
            <a:br>
              <a:rPr lang="en-US" dirty="0"/>
            </a:br>
            <a:r>
              <a:rPr lang="en-US" dirty="0" err="1"/>
              <a:t>DataSync</a:t>
            </a:r>
            <a:endParaRPr lang="en-US" dirty="0"/>
          </a:p>
        </p:txBody>
      </p:sp>
      <p:pic>
        <p:nvPicPr>
          <p:cNvPr id="11" name="Graphic 21">
            <a:extLst>
              <a:ext uri="{FF2B5EF4-FFF2-40B4-BE49-F238E27FC236}">
                <a16:creationId xmlns:a16="http://schemas.microsoft.com/office/drawing/2014/main" id="{CBA6F4D6-B58A-F7CD-2DA3-257DB33DA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469" y="197601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45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6D7BD-367C-700A-A6DF-7938F11B7C91}"/>
              </a:ext>
            </a:extLst>
          </p:cNvPr>
          <p:cNvSpPr>
            <a:spLocks noGrp="1"/>
          </p:cNvSpPr>
          <p:nvPr>
            <p:ph type="title"/>
          </p:nvPr>
        </p:nvSpPr>
        <p:spPr/>
        <p:txBody>
          <a:bodyPr/>
          <a:lstStyle/>
          <a:p>
            <a:r>
              <a:rPr lang="en-US" dirty="0"/>
              <a:t>On-Premises to AWS Example</a:t>
            </a:r>
          </a:p>
        </p:txBody>
      </p:sp>
      <p:sp>
        <p:nvSpPr>
          <p:cNvPr id="3" name="Rectangle 2">
            <a:extLst>
              <a:ext uri="{FF2B5EF4-FFF2-40B4-BE49-F238E27FC236}">
                <a16:creationId xmlns:a16="http://schemas.microsoft.com/office/drawing/2014/main" id="{830CF3B5-2223-61F0-730C-3FF96985484F}"/>
              </a:ext>
            </a:extLst>
          </p:cNvPr>
          <p:cNvSpPr/>
          <p:nvPr/>
        </p:nvSpPr>
        <p:spPr>
          <a:xfrm>
            <a:off x="1482967" y="2115517"/>
            <a:ext cx="4110800" cy="3074241"/>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400" dirty="0">
                <a:solidFill>
                  <a:srgbClr val="5A6B86"/>
                </a:solidFill>
                <a:latin typeface="+mj-lt"/>
                <a:cs typeface="Arial" panose="020B0604020202020204" pitchFamily="34" charset="0"/>
              </a:rPr>
              <a:t>On-Premises</a:t>
            </a:r>
          </a:p>
        </p:txBody>
      </p:sp>
      <p:pic>
        <p:nvPicPr>
          <p:cNvPr id="4" name="Graphic 22">
            <a:extLst>
              <a:ext uri="{FF2B5EF4-FFF2-40B4-BE49-F238E27FC236}">
                <a16:creationId xmlns:a16="http://schemas.microsoft.com/office/drawing/2014/main" id="{9D8030FC-E9D2-3DF9-2D99-A7F836DD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966" y="2115517"/>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25">
            <a:extLst>
              <a:ext uri="{FF2B5EF4-FFF2-40B4-BE49-F238E27FC236}">
                <a16:creationId xmlns:a16="http://schemas.microsoft.com/office/drawing/2014/main" id="{FAE3D793-D969-F121-1823-52B9E6836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9182" y="2120879"/>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05620FB-FB50-F2A0-B42D-A9B7939D2492}"/>
              </a:ext>
            </a:extLst>
          </p:cNvPr>
          <p:cNvSpPr/>
          <p:nvPr/>
        </p:nvSpPr>
        <p:spPr>
          <a:xfrm>
            <a:off x="7289609" y="2119958"/>
            <a:ext cx="3359805" cy="3074241"/>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47EBA"/>
                </a:solidFill>
                <a:effectLst/>
                <a:uLnTx/>
                <a:uFillTx/>
                <a:latin typeface="Trebuchet MS" panose="020B0603020202020204"/>
                <a:ea typeface="+mn-ea"/>
                <a:cs typeface="Arial" panose="020B0604020202020204" pitchFamily="34" charset="0"/>
              </a:rPr>
              <a:t>Region</a:t>
            </a:r>
          </a:p>
        </p:txBody>
      </p:sp>
      <p:pic>
        <p:nvPicPr>
          <p:cNvPr id="9" name="Graphic 11">
            <a:extLst>
              <a:ext uri="{FF2B5EF4-FFF2-40B4-BE49-F238E27FC236}">
                <a16:creationId xmlns:a16="http://schemas.microsoft.com/office/drawing/2014/main" id="{898FC481-7358-0AED-B30D-C2437CB738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5915" y="34371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Icon&#10;&#10;Description automatically generated">
            <a:extLst>
              <a:ext uri="{FF2B5EF4-FFF2-40B4-BE49-F238E27FC236}">
                <a16:creationId xmlns:a16="http://schemas.microsoft.com/office/drawing/2014/main" id="{C9022784-4ADF-FF6A-C528-31FFF16CC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4218" y="3445135"/>
            <a:ext cx="457200" cy="457200"/>
          </a:xfrm>
          <a:prstGeom prst="rect">
            <a:avLst/>
          </a:prstGeom>
        </p:spPr>
      </p:pic>
      <p:sp>
        <p:nvSpPr>
          <p:cNvPr id="11" name="Rectangle 10">
            <a:extLst>
              <a:ext uri="{FF2B5EF4-FFF2-40B4-BE49-F238E27FC236}">
                <a16:creationId xmlns:a16="http://schemas.microsoft.com/office/drawing/2014/main" id="{DA4BF2D2-F343-440D-2173-7C0F764726CB}"/>
              </a:ext>
            </a:extLst>
          </p:cNvPr>
          <p:cNvSpPr/>
          <p:nvPr/>
        </p:nvSpPr>
        <p:spPr>
          <a:xfrm>
            <a:off x="1810379" y="3082298"/>
            <a:ext cx="1527678" cy="1138927"/>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sp>
        <p:nvSpPr>
          <p:cNvPr id="12" name="TextBox 11">
            <a:extLst>
              <a:ext uri="{FF2B5EF4-FFF2-40B4-BE49-F238E27FC236}">
                <a16:creationId xmlns:a16="http://schemas.microsoft.com/office/drawing/2014/main" id="{4B4A6ADA-CE28-BE70-156A-13AC62AAC432}"/>
              </a:ext>
            </a:extLst>
          </p:cNvPr>
          <p:cNvSpPr txBox="1"/>
          <p:nvPr/>
        </p:nvSpPr>
        <p:spPr>
          <a:xfrm>
            <a:off x="1754866" y="4283049"/>
            <a:ext cx="1752015"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Shared File System or Object Storage</a:t>
            </a:r>
          </a:p>
        </p:txBody>
      </p:sp>
      <p:pic>
        <p:nvPicPr>
          <p:cNvPr id="13" name="Graphic 21">
            <a:extLst>
              <a:ext uri="{FF2B5EF4-FFF2-40B4-BE49-F238E27FC236}">
                <a16:creationId xmlns:a16="http://schemas.microsoft.com/office/drawing/2014/main" id="{17462A40-1038-FC46-9463-0E0A5AE312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8686" y="3226348"/>
            <a:ext cx="901007" cy="90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
            <a:extLst>
              <a:ext uri="{FF2B5EF4-FFF2-40B4-BE49-F238E27FC236}">
                <a16:creationId xmlns:a16="http://schemas.microsoft.com/office/drawing/2014/main" id="{0CFE4645-86B0-499F-C901-EA61EF7A4D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4582" y="3241340"/>
            <a:ext cx="814060" cy="81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E21E81AF-F86C-674A-ED8A-3744A567D687}"/>
              </a:ext>
            </a:extLst>
          </p:cNvPr>
          <p:cNvSpPr txBox="1"/>
          <p:nvPr/>
        </p:nvSpPr>
        <p:spPr>
          <a:xfrm>
            <a:off x="4397337" y="4055400"/>
            <a:ext cx="1048549"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err="1">
                <a:ln>
                  <a:noFill/>
                </a:ln>
                <a:solidFill>
                  <a:srgbClr val="E5E5E5">
                    <a:lumMod val="10000"/>
                  </a:srgbClr>
                </a:solidFill>
                <a:effectLst/>
                <a:uLnTx/>
                <a:uFillTx/>
                <a:latin typeface="+mj-lt"/>
                <a:ea typeface="PS TT Commons" charset="0"/>
                <a:cs typeface="PS TT Commons" charset="0"/>
              </a:rPr>
              <a:t>DataSync</a:t>
            </a:r>
            <a: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 </a:t>
            </a:r>
            <a:b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br>
            <a: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Agent</a:t>
            </a:r>
          </a:p>
        </p:txBody>
      </p:sp>
      <p:cxnSp>
        <p:nvCxnSpPr>
          <p:cNvPr id="18" name="Straight Arrow Connector 17">
            <a:extLst>
              <a:ext uri="{FF2B5EF4-FFF2-40B4-BE49-F238E27FC236}">
                <a16:creationId xmlns:a16="http://schemas.microsoft.com/office/drawing/2014/main" id="{E09F29D8-918E-0C7D-6AF1-BE8A14113271}"/>
              </a:ext>
            </a:extLst>
          </p:cNvPr>
          <p:cNvCxnSpPr>
            <a:cxnSpLocks/>
            <a:stCxn id="11" idx="3"/>
            <a:endCxn id="14" idx="1"/>
          </p:cNvCxnSpPr>
          <p:nvPr/>
        </p:nvCxnSpPr>
        <p:spPr>
          <a:xfrm flipV="1">
            <a:off x="3338057" y="3648370"/>
            <a:ext cx="1176525" cy="3392"/>
          </a:xfrm>
          <a:prstGeom prst="straightConnector1">
            <a:avLst/>
          </a:prstGeom>
          <a:noFill/>
          <a:ln w="28575">
            <a:solidFill>
              <a:schemeClr val="bg1">
                <a:lumMod val="50000"/>
              </a:schemeClr>
            </a:solidFill>
            <a:prstDash val="sysDot"/>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495E7C2F-FF44-2E2F-0169-74971AB62094}"/>
              </a:ext>
            </a:extLst>
          </p:cNvPr>
          <p:cNvSpPr txBox="1"/>
          <p:nvPr/>
        </p:nvSpPr>
        <p:spPr>
          <a:xfrm>
            <a:off x="3659666" y="3681531"/>
            <a:ext cx="619073" cy="601518"/>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0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NFS</a:t>
            </a:r>
          </a:p>
          <a:p>
            <a:pPr marL="0" marR="0" indent="0" algn="ctr" defTabSz="439502" rtl="0" eaLnBrk="1" fontAlgn="auto" latinLnBrk="0" hangingPunct="1">
              <a:lnSpc>
                <a:spcPct val="85000"/>
              </a:lnSpc>
              <a:spcBef>
                <a:spcPct val="0"/>
              </a:spcBef>
              <a:spcAft>
                <a:spcPts val="0"/>
              </a:spcAft>
              <a:buClrTx/>
              <a:buSzTx/>
              <a:buFontTx/>
              <a:buNone/>
              <a:tabLst/>
            </a:pPr>
            <a:r>
              <a:rPr lang="en-US" sz="1000" dirty="0">
                <a:solidFill>
                  <a:srgbClr val="E5E5E5">
                    <a:lumMod val="10000"/>
                  </a:srgbClr>
                </a:solidFill>
                <a:latin typeface="+mj-lt"/>
                <a:ea typeface="PS TT Commons" charset="0"/>
                <a:cs typeface="PS TT Commons" charset="0"/>
              </a:rPr>
              <a:t>SMB</a:t>
            </a:r>
          </a:p>
          <a:p>
            <a:pPr marL="0" marR="0" indent="0" algn="ctr" defTabSz="439502" rtl="0" eaLnBrk="1" fontAlgn="auto" latinLnBrk="0" hangingPunct="1">
              <a:lnSpc>
                <a:spcPct val="85000"/>
              </a:lnSpc>
              <a:spcBef>
                <a:spcPct val="0"/>
              </a:spcBef>
              <a:spcAft>
                <a:spcPts val="0"/>
              </a:spcAft>
              <a:buClrTx/>
              <a:buSzTx/>
              <a:buFontTx/>
              <a:buNone/>
              <a:tabLst/>
            </a:pPr>
            <a:r>
              <a:rPr kumimoji="0" lang="en-US" sz="10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S3 API</a:t>
            </a:r>
          </a:p>
          <a:p>
            <a:pPr marL="0" marR="0" indent="0" algn="ctr" defTabSz="439502" rtl="0" eaLnBrk="1" fontAlgn="auto" latinLnBrk="0" hangingPunct="1">
              <a:lnSpc>
                <a:spcPct val="85000"/>
              </a:lnSpc>
              <a:spcBef>
                <a:spcPct val="0"/>
              </a:spcBef>
              <a:spcAft>
                <a:spcPts val="0"/>
              </a:spcAft>
              <a:buClrTx/>
              <a:buSzTx/>
              <a:buFontTx/>
              <a:buNone/>
              <a:tabLst/>
            </a:pPr>
            <a:r>
              <a:rPr lang="en-US" sz="1000" dirty="0">
                <a:solidFill>
                  <a:srgbClr val="E5E5E5">
                    <a:lumMod val="10000"/>
                  </a:srgbClr>
                </a:solidFill>
                <a:latin typeface="+mj-lt"/>
                <a:ea typeface="PS TT Commons" charset="0"/>
                <a:cs typeface="PS TT Commons" charset="0"/>
              </a:rPr>
              <a:t>HDFS</a:t>
            </a:r>
            <a:endParaRPr kumimoji="0" lang="en-US" sz="10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cxnSp>
        <p:nvCxnSpPr>
          <p:cNvPr id="24" name="Straight Arrow Connector 23">
            <a:extLst>
              <a:ext uri="{FF2B5EF4-FFF2-40B4-BE49-F238E27FC236}">
                <a16:creationId xmlns:a16="http://schemas.microsoft.com/office/drawing/2014/main" id="{3FBB3F1C-55BD-A075-66B1-A39E38824CD6}"/>
              </a:ext>
            </a:extLst>
          </p:cNvPr>
          <p:cNvCxnSpPr>
            <a:cxnSpLocks/>
            <a:stCxn id="3" idx="3"/>
            <a:endCxn id="6" idx="1"/>
          </p:cNvCxnSpPr>
          <p:nvPr/>
        </p:nvCxnSpPr>
        <p:spPr>
          <a:xfrm>
            <a:off x="5593767" y="3652638"/>
            <a:ext cx="1695842" cy="4441"/>
          </a:xfrm>
          <a:prstGeom prst="straightConnector1">
            <a:avLst/>
          </a:prstGeom>
          <a:noFill/>
          <a:ln w="28575">
            <a:solidFill>
              <a:schemeClr val="bg1">
                <a:lumMod val="50000"/>
              </a:schemeClr>
            </a:solidFill>
            <a:prstDash val="sysDot"/>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TextBox 26">
            <a:extLst>
              <a:ext uri="{FF2B5EF4-FFF2-40B4-BE49-F238E27FC236}">
                <a16:creationId xmlns:a16="http://schemas.microsoft.com/office/drawing/2014/main" id="{60C9CB8A-48EC-2BA4-5E5C-D4998DC3EAA1}"/>
              </a:ext>
            </a:extLst>
          </p:cNvPr>
          <p:cNvSpPr txBox="1"/>
          <p:nvPr/>
        </p:nvSpPr>
        <p:spPr>
          <a:xfrm>
            <a:off x="5829610" y="3760488"/>
            <a:ext cx="1283038" cy="346841"/>
          </a:xfrm>
          <a:prstGeom prst="rect">
            <a:avLst/>
          </a:prstGeom>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Encrypted transfer</a:t>
            </a:r>
          </a:p>
          <a:p>
            <a:pPr marL="0" marR="0" indent="0" algn="ctr" defTabSz="439502" rtl="0" eaLnBrk="1" fontAlgn="auto" latinLnBrk="0" hangingPunct="1">
              <a:lnSpc>
                <a:spcPct val="85000"/>
              </a:lnSpc>
              <a:spcBef>
                <a:spcPct val="0"/>
              </a:spcBef>
              <a:spcAft>
                <a:spcPts val="0"/>
              </a:spcAft>
              <a:buClrTx/>
              <a:buSzTx/>
              <a:buFontTx/>
              <a:buNone/>
              <a:tabLst/>
            </a:pPr>
            <a:r>
              <a:rPr lang="en-US" sz="1400" dirty="0">
                <a:solidFill>
                  <a:srgbClr val="E5E5E5">
                    <a:lumMod val="10000"/>
                  </a:srgbClr>
                </a:solidFill>
                <a:latin typeface="+mj-lt"/>
                <a:ea typeface="PS TT Commons" charset="0"/>
                <a:cs typeface="PS TT Commons" charset="0"/>
              </a:rPr>
              <a:t>(scheduled)</a:t>
            </a:r>
            <a:endParaRPr kumimoji="0" lang="en-US" sz="14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endParaRPr>
          </a:p>
        </p:txBody>
      </p:sp>
      <p:sp>
        <p:nvSpPr>
          <p:cNvPr id="29" name="Rectangle 28">
            <a:extLst>
              <a:ext uri="{FF2B5EF4-FFF2-40B4-BE49-F238E27FC236}">
                <a16:creationId xmlns:a16="http://schemas.microsoft.com/office/drawing/2014/main" id="{9B90AD60-36F3-861A-B5EA-041A7B8376AC}"/>
              </a:ext>
            </a:extLst>
          </p:cNvPr>
          <p:cNvSpPr/>
          <p:nvPr/>
        </p:nvSpPr>
        <p:spPr>
          <a:xfrm>
            <a:off x="9221789" y="3129608"/>
            <a:ext cx="1081381" cy="1110557"/>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mj-lt"/>
                <a:ea typeface="+mn-ea"/>
                <a:cs typeface="+mn-cs"/>
              </a:rPr>
              <a:t>S3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rgbClr val="404040"/>
                </a:solidFill>
                <a:latin typeface="+mj-lt"/>
              </a:rPr>
              <a:t>EFS</a:t>
            </a:r>
            <a:endParaRPr lang="en-US" sz="2000" dirty="0">
              <a:solidFill>
                <a:srgbClr val="404040"/>
              </a:solidFill>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404040"/>
                </a:solidFill>
                <a:effectLst/>
                <a:uLnTx/>
                <a:uFillTx/>
                <a:latin typeface="+mj-lt"/>
                <a:ea typeface="+mn-ea"/>
                <a:cs typeface="+mn-cs"/>
              </a:rPr>
              <a:t>FSx</a:t>
            </a:r>
            <a:endParaRPr kumimoji="0" lang="en-US" sz="2000" b="0" i="0" u="none" strike="noStrike" kern="1200" cap="none" spc="0" normalizeH="0" baseline="0" noProof="0" dirty="0">
              <a:ln>
                <a:noFill/>
              </a:ln>
              <a:solidFill>
                <a:srgbClr val="404040"/>
              </a:solidFill>
              <a:effectLst/>
              <a:uLnTx/>
              <a:uFillTx/>
              <a:latin typeface="+mj-lt"/>
              <a:ea typeface="+mn-ea"/>
              <a:cs typeface="+mn-cs"/>
            </a:endParaRPr>
          </a:p>
        </p:txBody>
      </p:sp>
      <p:cxnSp>
        <p:nvCxnSpPr>
          <p:cNvPr id="30" name="Straight Arrow Connector 29">
            <a:extLst>
              <a:ext uri="{FF2B5EF4-FFF2-40B4-BE49-F238E27FC236}">
                <a16:creationId xmlns:a16="http://schemas.microsoft.com/office/drawing/2014/main" id="{FC8B66C3-1020-5517-DED0-72B233BD173B}"/>
              </a:ext>
            </a:extLst>
          </p:cNvPr>
          <p:cNvCxnSpPr>
            <a:cxnSpLocks/>
            <a:stCxn id="13" idx="3"/>
            <a:endCxn id="29" idx="1"/>
          </p:cNvCxnSpPr>
          <p:nvPr/>
        </p:nvCxnSpPr>
        <p:spPr>
          <a:xfrm>
            <a:off x="8519693" y="3676852"/>
            <a:ext cx="702096" cy="8035"/>
          </a:xfrm>
          <a:prstGeom prst="straightConnector1">
            <a:avLst/>
          </a:prstGeom>
          <a:noFill/>
          <a:ln w="28575">
            <a:solidFill>
              <a:schemeClr val="bg1">
                <a:lumMod val="50000"/>
              </a:schemeClr>
            </a:solidFill>
            <a:prstDash val="sysDot"/>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4206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p:bldP spid="23" grpId="0"/>
      <p:bldP spid="27" grpId="0"/>
      <p:bldP spid="29" grpId="0" animBg="1"/>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45592</TotalTime>
  <Words>2243</Words>
  <Application>Microsoft Office PowerPoint</Application>
  <PresentationFormat>Widescreen</PresentationFormat>
  <Paragraphs>225</Paragraphs>
  <Slides>20</Slides>
  <Notes>20</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20</vt:i4>
      </vt:variant>
    </vt:vector>
  </HeadingPairs>
  <TitlesOfParts>
    <vt:vector size="37" baseType="lpstr">
      <vt:lpstr>Arial</vt:lpstr>
      <vt:lpstr>Calibri</vt:lpstr>
      <vt:lpstr>Lucida Grande</vt:lpstr>
      <vt:lpstr>Montserrat</vt:lpstr>
      <vt:lpstr>Myriad Pro</vt:lpstr>
      <vt:lpstr>Myriad Pro Light</vt:lpstr>
      <vt:lpstr>PS TT Commons</vt:lpstr>
      <vt:lpstr>PS TT Commons Light</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Database Migration Service (DMS)</vt:lpstr>
      <vt:lpstr>Database Migration Service (DMS) Example</vt:lpstr>
      <vt:lpstr>Database Migration Service (DMS) Example</vt:lpstr>
      <vt:lpstr>PowerPoint Presentation</vt:lpstr>
      <vt:lpstr>Sources and Targets for Databases</vt:lpstr>
      <vt:lpstr>PowerPoint Presentation</vt:lpstr>
      <vt:lpstr>On-Premises to AWS Example</vt:lpstr>
      <vt:lpstr>Lift-and-Shift Migrations</vt:lpstr>
      <vt:lpstr>Lift-and-Shift Migrations</vt:lpstr>
      <vt:lpstr>Lift-and-Shift Migrations</vt:lpstr>
      <vt:lpstr>Lift-and-Shift Migrations</vt:lpstr>
      <vt:lpstr>PowerPoint Presentation</vt:lpstr>
      <vt:lpstr>AWS Transfer Family</vt:lpstr>
      <vt:lpstr>AWS Transfer Family</vt:lpstr>
      <vt:lpstr>PowerPoint Presentation</vt:lpstr>
      <vt:lpstr>AWS Snow Family</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3006</cp:revision>
  <dcterms:created xsi:type="dcterms:W3CDTF">2021-07-31T23:46:42Z</dcterms:created>
  <dcterms:modified xsi:type="dcterms:W3CDTF">2022-10-18T00:00:31Z</dcterms:modified>
</cp:coreProperties>
</file>